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 id="2147483690" r:id="rId2"/>
  </p:sldMasterIdLst>
  <p:notesMasterIdLst>
    <p:notesMasterId r:id="rId20"/>
  </p:notesMasterIdLst>
  <p:sldIdLst>
    <p:sldId id="314" r:id="rId3"/>
    <p:sldId id="280" r:id="rId4"/>
    <p:sldId id="279" r:id="rId5"/>
    <p:sldId id="294" r:id="rId6"/>
    <p:sldId id="295" r:id="rId7"/>
    <p:sldId id="297" r:id="rId8"/>
    <p:sldId id="303" r:id="rId9"/>
    <p:sldId id="296" r:id="rId10"/>
    <p:sldId id="298" r:id="rId11"/>
    <p:sldId id="300" r:id="rId12"/>
    <p:sldId id="301" r:id="rId13"/>
    <p:sldId id="309" r:id="rId14"/>
    <p:sldId id="310" r:id="rId15"/>
    <p:sldId id="304" r:id="rId16"/>
    <p:sldId id="275" r:id="rId17"/>
    <p:sldId id="316" r:id="rId18"/>
    <p:sldId id="27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66130B2-7EC1-1F02-C9CC-5C85358CCA2E}" name="Armel Leslie" initials="AL" userId="S::armel.leslie@rfbinder.com::e23c6114-56e4-4ed3-b1ee-720642b6ccdb" providerId="AD"/>
  <p188:author id="{93ADD4D7-9E34-A152-AFCD-0DFF4E056C31}" name="Kelly McKeown" initials="KM" userId="S::Kelly.McKeown@rfbinder.com::10b1b076-7e9d-469c-b3ce-60564812a67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89C61"/>
    <a:srgbClr val="E9F4F0"/>
    <a:srgbClr val="087859"/>
    <a:srgbClr val="D2F5E8"/>
    <a:srgbClr val="EBF3FB"/>
    <a:srgbClr val="F4E6FD"/>
    <a:srgbClr val="77287F"/>
    <a:srgbClr val="3D0D3E"/>
    <a:srgbClr val="48114A"/>
    <a:srgbClr val="5414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52"/>
    <p:restoredTop sz="95411" autoAdjust="0"/>
  </p:normalViewPr>
  <p:slideViewPr>
    <p:cSldViewPr snapToGrid="0">
      <p:cViewPr varScale="1">
        <p:scale>
          <a:sx n="117" d="100"/>
          <a:sy n="117" d="100"/>
        </p:scale>
        <p:origin x="744" y="16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8447C0-C046-7840-89FC-E190CF932E66}" type="datetimeFigureOut">
              <a:t>10/12/26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612B12-3502-1D4A-8109-6559A5ABFC12}" type="slidenum">
              <a:t>‹#›</a:t>
            </a:fld>
            <a:endParaRPr lang="en-US"/>
          </a:p>
        </p:txBody>
      </p:sp>
    </p:spTree>
    <p:extLst>
      <p:ext uri="{BB962C8B-B14F-4D97-AF65-F5344CB8AC3E}">
        <p14:creationId xmlns:p14="http://schemas.microsoft.com/office/powerpoint/2010/main" val="1952182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61E62-0787-D4F5-B974-42A5B57EF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BDA774-95A3-3334-B59C-C1D477EFD4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AECEDD-B995-4C4F-2018-988BEDCAFA3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5E8457-2B84-FA24-7978-424840AB4852}"/>
              </a:ext>
            </a:extLst>
          </p:cNvPr>
          <p:cNvSpPr>
            <a:spLocks noGrp="1"/>
          </p:cNvSpPr>
          <p:nvPr>
            <p:ph type="sldNum" sz="quarter" idx="5"/>
          </p:nvPr>
        </p:nvSpPr>
        <p:spPr/>
        <p:txBody>
          <a:bodyPr/>
          <a:lstStyle/>
          <a:p>
            <a:fld id="{00612B12-3502-1D4A-8109-6559A5ABFC12}" type="slidenum">
              <a:rPr lang="en-US"/>
              <a:t>2</a:t>
            </a:fld>
            <a:endParaRPr lang="en-US"/>
          </a:p>
        </p:txBody>
      </p:sp>
    </p:spTree>
    <p:extLst>
      <p:ext uri="{BB962C8B-B14F-4D97-AF65-F5344CB8AC3E}">
        <p14:creationId xmlns:p14="http://schemas.microsoft.com/office/powerpoint/2010/main" val="468657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F704D-3204-A267-1859-100778B726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5CFF78-106B-3E79-0AF9-708B4641D0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C044F8-34AA-F9B9-28D9-5A8689458CB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D618CA5-4F1D-E4C6-3169-3D854F65F4A0}"/>
              </a:ext>
            </a:extLst>
          </p:cNvPr>
          <p:cNvSpPr>
            <a:spLocks noGrp="1"/>
          </p:cNvSpPr>
          <p:nvPr>
            <p:ph type="sldNum" sz="quarter" idx="5"/>
          </p:nvPr>
        </p:nvSpPr>
        <p:spPr/>
        <p:txBody>
          <a:bodyPr/>
          <a:lstStyle/>
          <a:p>
            <a:fld id="{00612B12-3502-1D4A-8109-6559A5ABFC12}" type="slidenum">
              <a:rPr lang="en-US"/>
              <a:t>3</a:t>
            </a:fld>
            <a:endParaRPr lang="en-US"/>
          </a:p>
        </p:txBody>
      </p:sp>
    </p:spTree>
    <p:extLst>
      <p:ext uri="{BB962C8B-B14F-4D97-AF65-F5344CB8AC3E}">
        <p14:creationId xmlns:p14="http://schemas.microsoft.com/office/powerpoint/2010/main" val="1633837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F0DC4-0699-0435-E1E5-127DD51FC4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8DB24B-B9C4-4980-F19F-B9CA21818A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04D16F-0102-F6DD-B8BD-CA2A7CA747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92C844-B13F-D829-0D40-C26271A85C1D}"/>
              </a:ext>
            </a:extLst>
          </p:cNvPr>
          <p:cNvSpPr>
            <a:spLocks noGrp="1"/>
          </p:cNvSpPr>
          <p:nvPr>
            <p:ph type="sldNum" sz="quarter" idx="5"/>
          </p:nvPr>
        </p:nvSpPr>
        <p:spPr/>
        <p:txBody>
          <a:bodyPr/>
          <a:lstStyle/>
          <a:p>
            <a:fld id="{00612B12-3502-1D4A-8109-6559A5ABFC12}" type="slidenum">
              <a:rPr lang="en-US"/>
              <a:t>4</a:t>
            </a:fld>
            <a:endParaRPr lang="en-US"/>
          </a:p>
        </p:txBody>
      </p:sp>
    </p:spTree>
    <p:extLst>
      <p:ext uri="{BB962C8B-B14F-4D97-AF65-F5344CB8AC3E}">
        <p14:creationId xmlns:p14="http://schemas.microsoft.com/office/powerpoint/2010/main" val="3967311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12B12-3502-1D4A-8109-6559A5ABFC12}" type="slidenum">
              <a:rPr lang="en-US" smtClean="0"/>
              <a:t>5</a:t>
            </a:fld>
            <a:endParaRPr lang="en-US"/>
          </a:p>
        </p:txBody>
      </p:sp>
    </p:spTree>
    <p:extLst>
      <p:ext uri="{BB962C8B-B14F-4D97-AF65-F5344CB8AC3E}">
        <p14:creationId xmlns:p14="http://schemas.microsoft.com/office/powerpoint/2010/main" val="2391525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3E536-06A0-F99B-9106-DC864AA505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4AC917-5327-2567-A865-6DD870A192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78A1AC-09FE-16D2-2AF4-6C1AF7AC0D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541E5A-0551-29F7-9203-6744AC00CC0B}"/>
              </a:ext>
            </a:extLst>
          </p:cNvPr>
          <p:cNvSpPr>
            <a:spLocks noGrp="1"/>
          </p:cNvSpPr>
          <p:nvPr>
            <p:ph type="sldNum" sz="quarter" idx="5"/>
          </p:nvPr>
        </p:nvSpPr>
        <p:spPr/>
        <p:txBody>
          <a:bodyPr/>
          <a:lstStyle/>
          <a:p>
            <a:fld id="{00612B12-3502-1D4A-8109-6559A5ABFC12}" type="slidenum">
              <a:rPr lang="en-US"/>
              <a:t>9</a:t>
            </a:fld>
            <a:endParaRPr lang="en-US"/>
          </a:p>
        </p:txBody>
      </p:sp>
    </p:spTree>
    <p:extLst>
      <p:ext uri="{BB962C8B-B14F-4D97-AF65-F5344CB8AC3E}">
        <p14:creationId xmlns:p14="http://schemas.microsoft.com/office/powerpoint/2010/main" val="146918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46AFD-6529-39FA-F833-AD11B6603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B57ABF-EAEC-CE85-2C9F-14C28B89FD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820651-1A8F-EB89-BA94-D0AB6232C4B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AC6937A-BDCA-931F-D0FF-BA40DA972926}"/>
              </a:ext>
            </a:extLst>
          </p:cNvPr>
          <p:cNvSpPr>
            <a:spLocks noGrp="1"/>
          </p:cNvSpPr>
          <p:nvPr>
            <p:ph type="sldNum" sz="quarter" idx="5"/>
          </p:nvPr>
        </p:nvSpPr>
        <p:spPr/>
        <p:txBody>
          <a:bodyPr/>
          <a:lstStyle/>
          <a:p>
            <a:fld id="{00612B12-3502-1D4A-8109-6559A5ABFC12}" type="slidenum">
              <a:rPr lang="en-US"/>
              <a:t>10</a:t>
            </a:fld>
            <a:endParaRPr lang="en-US"/>
          </a:p>
        </p:txBody>
      </p:sp>
    </p:spTree>
    <p:extLst>
      <p:ext uri="{BB962C8B-B14F-4D97-AF65-F5344CB8AC3E}">
        <p14:creationId xmlns:p14="http://schemas.microsoft.com/office/powerpoint/2010/main" val="4285812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B0482-1A3A-518A-4D57-FDA3641364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1AD98A-F468-36FA-C1CF-301AFBEEE2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660137-0A2E-6915-3E96-E8EF87DE348C}"/>
              </a:ext>
            </a:extLst>
          </p:cNvPr>
          <p:cNvSpPr>
            <a:spLocks noGrp="1"/>
          </p:cNvSpPr>
          <p:nvPr>
            <p:ph type="body" idx="1"/>
          </p:nvPr>
        </p:nvSpPr>
        <p:spPr/>
        <p:txBody>
          <a:bodyPr/>
          <a:lstStyle/>
          <a:p>
            <a:r>
              <a:rPr lang="en-US" dirty="0"/>
              <a:t>Play with green tints</a:t>
            </a:r>
          </a:p>
        </p:txBody>
      </p:sp>
      <p:sp>
        <p:nvSpPr>
          <p:cNvPr id="4" name="Slide Number Placeholder 3">
            <a:extLst>
              <a:ext uri="{FF2B5EF4-FFF2-40B4-BE49-F238E27FC236}">
                <a16:creationId xmlns:a16="http://schemas.microsoft.com/office/drawing/2014/main" id="{9ECA41CA-29C3-9FDA-21B6-823BBADD5669}"/>
              </a:ext>
            </a:extLst>
          </p:cNvPr>
          <p:cNvSpPr>
            <a:spLocks noGrp="1"/>
          </p:cNvSpPr>
          <p:nvPr>
            <p:ph type="sldNum" sz="quarter" idx="5"/>
          </p:nvPr>
        </p:nvSpPr>
        <p:spPr/>
        <p:txBody>
          <a:bodyPr/>
          <a:lstStyle/>
          <a:p>
            <a:fld id="{00612B12-3502-1D4A-8109-6559A5ABFC12}" type="slidenum">
              <a:rPr lang="en-US"/>
              <a:t>11</a:t>
            </a:fld>
            <a:endParaRPr lang="en-US"/>
          </a:p>
        </p:txBody>
      </p:sp>
    </p:spTree>
    <p:extLst>
      <p:ext uri="{BB962C8B-B14F-4D97-AF65-F5344CB8AC3E}">
        <p14:creationId xmlns:p14="http://schemas.microsoft.com/office/powerpoint/2010/main" val="1192126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1EBD4-D5F7-D140-063F-2517E920DA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A45AE-40FD-FD39-62D3-447B68DE03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C9C194-7737-E294-80D6-C30BDEC959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D854ED-E226-85BE-4067-CF26A8802485}"/>
              </a:ext>
            </a:extLst>
          </p:cNvPr>
          <p:cNvSpPr>
            <a:spLocks noGrp="1"/>
          </p:cNvSpPr>
          <p:nvPr>
            <p:ph type="sldNum" sz="quarter" idx="5"/>
          </p:nvPr>
        </p:nvSpPr>
        <p:spPr/>
        <p:txBody>
          <a:bodyPr/>
          <a:lstStyle/>
          <a:p>
            <a:fld id="{00612B12-3502-1D4A-8109-6559A5ABFC12}" type="slidenum">
              <a:rPr lang="en-US"/>
              <a:t>12</a:t>
            </a:fld>
            <a:endParaRPr lang="en-US"/>
          </a:p>
        </p:txBody>
      </p:sp>
    </p:spTree>
    <p:extLst>
      <p:ext uri="{BB962C8B-B14F-4D97-AF65-F5344CB8AC3E}">
        <p14:creationId xmlns:p14="http://schemas.microsoft.com/office/powerpoint/2010/main" val="2695900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3E536-06A0-F99B-9106-DC864AA505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4AC917-5327-2567-A865-6DD870A192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78A1AC-09FE-16D2-2AF4-6C1AF7AC0DD3}"/>
              </a:ext>
            </a:extLst>
          </p:cNvPr>
          <p:cNvSpPr>
            <a:spLocks noGrp="1"/>
          </p:cNvSpPr>
          <p:nvPr>
            <p:ph type="body" idx="1"/>
          </p:nvPr>
        </p:nvSpPr>
        <p:spPr/>
        <p:txBody>
          <a:bodyPr/>
          <a:lstStyle/>
          <a:p>
            <a:r>
              <a:rPr lang="en-US" dirty="0"/>
              <a:t>Adjust tints on all so darker shade w darker tint</a:t>
            </a:r>
          </a:p>
        </p:txBody>
      </p:sp>
      <p:sp>
        <p:nvSpPr>
          <p:cNvPr id="4" name="Slide Number Placeholder 3">
            <a:extLst>
              <a:ext uri="{FF2B5EF4-FFF2-40B4-BE49-F238E27FC236}">
                <a16:creationId xmlns:a16="http://schemas.microsoft.com/office/drawing/2014/main" id="{7F541E5A-0551-29F7-9203-6744AC00CC0B}"/>
              </a:ext>
            </a:extLst>
          </p:cNvPr>
          <p:cNvSpPr>
            <a:spLocks noGrp="1"/>
          </p:cNvSpPr>
          <p:nvPr>
            <p:ph type="sldNum" sz="quarter" idx="5"/>
          </p:nvPr>
        </p:nvSpPr>
        <p:spPr/>
        <p:txBody>
          <a:bodyPr/>
          <a:lstStyle/>
          <a:p>
            <a:fld id="{00612B12-3502-1D4A-8109-6559A5ABFC12}" type="slidenum">
              <a:rPr lang="en-US"/>
              <a:t>13</a:t>
            </a:fld>
            <a:endParaRPr lang="en-US"/>
          </a:p>
        </p:txBody>
      </p:sp>
    </p:spTree>
    <p:extLst>
      <p:ext uri="{BB962C8B-B14F-4D97-AF65-F5344CB8AC3E}">
        <p14:creationId xmlns:p14="http://schemas.microsoft.com/office/powerpoint/2010/main" val="146918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12B12-3502-1D4A-8109-6559A5ABFC12}" type="slidenum">
              <a:rPr lang="en-US" smtClean="0"/>
              <a:t>14</a:t>
            </a:fld>
            <a:endParaRPr lang="en-US"/>
          </a:p>
        </p:txBody>
      </p:sp>
    </p:spTree>
    <p:extLst>
      <p:ext uri="{BB962C8B-B14F-4D97-AF65-F5344CB8AC3E}">
        <p14:creationId xmlns:p14="http://schemas.microsoft.com/office/powerpoint/2010/main" val="3344244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BEE21-6EA5-93D3-B4FE-867B05B443A2}"/>
              </a:ext>
            </a:extLst>
          </p:cNvPr>
          <p:cNvSpPr>
            <a:spLocks noGrp="1"/>
          </p:cNvSpPr>
          <p:nvPr>
            <p:ph type="ctrTitle"/>
          </p:nvPr>
        </p:nvSpPr>
        <p:spPr>
          <a:xfrm>
            <a:off x="381000" y="1122363"/>
            <a:ext cx="9220200" cy="2387600"/>
          </a:xfrm>
        </p:spPr>
        <p:txBody>
          <a:bodyPr anchor="b"/>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00045E4B-F3D3-7720-BB10-11B443FAD10D}"/>
              </a:ext>
            </a:extLst>
          </p:cNvPr>
          <p:cNvSpPr>
            <a:spLocks noGrp="1"/>
          </p:cNvSpPr>
          <p:nvPr>
            <p:ph type="subTitle" idx="1"/>
          </p:nvPr>
        </p:nvSpPr>
        <p:spPr>
          <a:xfrm>
            <a:off x="381000" y="3602038"/>
            <a:ext cx="9220200" cy="1655762"/>
          </a:xfrm>
        </p:spPr>
        <p:txBody>
          <a:bodyPr/>
          <a:lstStyle>
            <a:lvl1pPr marL="0" indent="0" algn="l">
              <a:buNone/>
              <a:defRPr sz="2400" b="1" i="0" spc="300">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C5BFA3FE-6226-1074-B20B-CBD633BFB372}"/>
              </a:ext>
            </a:extLst>
          </p:cNvPr>
          <p:cNvSpPr/>
          <p:nvPr userDrawn="1"/>
        </p:nvSpPr>
        <p:spPr>
          <a:xfrm>
            <a:off x="0" y="6286500"/>
            <a:ext cx="12192000" cy="571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Tree>
    <p:extLst>
      <p:ext uri="{BB962C8B-B14F-4D97-AF65-F5344CB8AC3E}">
        <p14:creationId xmlns:p14="http://schemas.microsoft.com/office/powerpoint/2010/main" val="845438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555B4-3D8B-B253-B247-7EB026222F52}"/>
              </a:ext>
            </a:extLst>
          </p:cNvPr>
          <p:cNvSpPr>
            <a:spLocks noGrp="1"/>
          </p:cNvSpPr>
          <p:nvPr>
            <p:ph type="title" hasCustomPrompt="1"/>
          </p:nvPr>
        </p:nvSpPr>
        <p:spPr>
          <a:xfrm>
            <a:off x="381000" y="457200"/>
            <a:ext cx="10515600" cy="890265"/>
          </a:xfrm>
        </p:spPr>
        <p:txBody>
          <a:bodyPr/>
          <a:lstStyle/>
          <a:p>
            <a:r>
              <a:rPr lang="en-US"/>
              <a:t>Click to edit Master title style</a:t>
            </a:r>
            <a:br>
              <a:rPr lang="en-US"/>
            </a:br>
            <a:r>
              <a:rPr lang="en-US"/>
              <a:t>Click to edit Master title style</a:t>
            </a:r>
          </a:p>
        </p:txBody>
      </p:sp>
      <p:sp>
        <p:nvSpPr>
          <p:cNvPr id="3" name="Content Placeholder 2">
            <a:extLst>
              <a:ext uri="{FF2B5EF4-FFF2-40B4-BE49-F238E27FC236}">
                <a16:creationId xmlns:a16="http://schemas.microsoft.com/office/drawing/2014/main" id="{69C3ECEF-550A-AC6B-2A68-E3F37FA30C92}"/>
              </a:ext>
            </a:extLst>
          </p:cNvPr>
          <p:cNvSpPr>
            <a:spLocks noGrp="1"/>
          </p:cNvSpPr>
          <p:nvPr>
            <p:ph idx="1"/>
          </p:nvPr>
        </p:nvSpPr>
        <p:spPr>
          <a:xfrm>
            <a:off x="386034" y="1419465"/>
            <a:ext cx="10515600" cy="48923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F52AF41-5AE7-65C1-D053-FB935AC541D8}"/>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Tree>
    <p:extLst>
      <p:ext uri="{BB962C8B-B14F-4D97-AF65-F5344CB8AC3E}">
        <p14:creationId xmlns:p14="http://schemas.microsoft.com/office/powerpoint/2010/main" val="673672841"/>
      </p:ext>
    </p:extLst>
  </p:cSld>
  <p:clrMapOvr>
    <a:masterClrMapping/>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288" userDrawn="1">
          <p15:clr>
            <a:srgbClr val="FBAE40"/>
          </p15:clr>
        </p15:guide>
        <p15:guide id="4" pos="2608" userDrawn="1">
          <p15:clr>
            <a:srgbClr val="FBAE40"/>
          </p15:clr>
        </p15:guide>
        <p15:guide id="5" pos="2680" userDrawn="1">
          <p15:clr>
            <a:srgbClr val="FBAE40"/>
          </p15:clr>
        </p15:guide>
        <p15:guide id="6" pos="5000" userDrawn="1">
          <p15:clr>
            <a:srgbClr val="FBAE40"/>
          </p15:clr>
        </p15:guide>
        <p15:guide id="7" pos="5072" userDrawn="1">
          <p15:clr>
            <a:srgbClr val="FBAE40"/>
          </p15:clr>
        </p15:guide>
        <p15:guide id="8" pos="7392" userDrawn="1">
          <p15:clr>
            <a:srgbClr val="FBAE40"/>
          </p15:clr>
        </p15:guide>
        <p15:guide id="9" orient="horz" userDrawn="1">
          <p15:clr>
            <a:srgbClr val="FBAE40"/>
          </p15:clr>
        </p15:guide>
        <p15:guide id="10" orient="horz" pos="4320" userDrawn="1">
          <p15:clr>
            <a:srgbClr val="FBAE40"/>
          </p15:clr>
        </p15:guide>
        <p15:guide id="11" orient="horz" pos="288" userDrawn="1">
          <p15:clr>
            <a:srgbClr val="FBAE40"/>
          </p15:clr>
        </p15:guide>
        <p15:guide id="12" orient="horz" pos="403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Light Blu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555B4-3D8B-B253-B247-7EB026222F52}"/>
              </a:ext>
            </a:extLst>
          </p:cNvPr>
          <p:cNvSpPr>
            <a:spLocks noGrp="1"/>
          </p:cNvSpPr>
          <p:nvPr>
            <p:ph type="title" hasCustomPrompt="1"/>
          </p:nvPr>
        </p:nvSpPr>
        <p:spPr>
          <a:xfrm>
            <a:off x="381000" y="457200"/>
            <a:ext cx="10515600" cy="890265"/>
          </a:xfrm>
        </p:spPr>
        <p:txBody>
          <a:bodyPr/>
          <a:lstStyle/>
          <a:p>
            <a:r>
              <a:rPr lang="en-US"/>
              <a:t>Click to edit Master title style</a:t>
            </a:r>
            <a:br>
              <a:rPr lang="en-US"/>
            </a:br>
            <a:r>
              <a:rPr lang="en-US"/>
              <a:t>Click to edit Master title style</a:t>
            </a:r>
          </a:p>
        </p:txBody>
      </p:sp>
      <p:sp>
        <p:nvSpPr>
          <p:cNvPr id="3" name="Content Placeholder 2">
            <a:extLst>
              <a:ext uri="{FF2B5EF4-FFF2-40B4-BE49-F238E27FC236}">
                <a16:creationId xmlns:a16="http://schemas.microsoft.com/office/drawing/2014/main" id="{69C3ECEF-550A-AC6B-2A68-E3F37FA30C92}"/>
              </a:ext>
            </a:extLst>
          </p:cNvPr>
          <p:cNvSpPr>
            <a:spLocks noGrp="1"/>
          </p:cNvSpPr>
          <p:nvPr>
            <p:ph idx="1"/>
          </p:nvPr>
        </p:nvSpPr>
        <p:spPr>
          <a:xfrm>
            <a:off x="386034" y="1419465"/>
            <a:ext cx="10515600" cy="48923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F52AF41-5AE7-65C1-D053-FB935AC541D8}"/>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Tree>
    <p:extLst>
      <p:ext uri="{BB962C8B-B14F-4D97-AF65-F5344CB8AC3E}">
        <p14:creationId xmlns:p14="http://schemas.microsoft.com/office/powerpoint/2010/main" val="1324639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ur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555B4-3D8B-B253-B247-7EB026222F52}"/>
              </a:ext>
            </a:extLst>
          </p:cNvPr>
          <p:cNvSpPr>
            <a:spLocks noGrp="1"/>
          </p:cNvSpPr>
          <p:nvPr>
            <p:ph type="title" hasCustomPrompt="1"/>
          </p:nvPr>
        </p:nvSpPr>
        <p:spPr>
          <a:xfrm>
            <a:off x="381000" y="457200"/>
            <a:ext cx="10515600" cy="890265"/>
          </a:xfrm>
        </p:spPr>
        <p:txBody>
          <a:bodyPr/>
          <a:lstStyle/>
          <a:p>
            <a:r>
              <a:rPr lang="en-US"/>
              <a:t>Click to edit Master title style</a:t>
            </a:r>
            <a:br>
              <a:rPr lang="en-US"/>
            </a:br>
            <a:r>
              <a:rPr lang="en-US"/>
              <a:t>Click to edit Master title style</a:t>
            </a:r>
          </a:p>
        </p:txBody>
      </p:sp>
      <p:sp>
        <p:nvSpPr>
          <p:cNvPr id="3" name="Content Placeholder 2">
            <a:extLst>
              <a:ext uri="{FF2B5EF4-FFF2-40B4-BE49-F238E27FC236}">
                <a16:creationId xmlns:a16="http://schemas.microsoft.com/office/drawing/2014/main" id="{69C3ECEF-550A-AC6B-2A68-E3F37FA30C92}"/>
              </a:ext>
            </a:extLst>
          </p:cNvPr>
          <p:cNvSpPr>
            <a:spLocks noGrp="1"/>
          </p:cNvSpPr>
          <p:nvPr>
            <p:ph idx="1"/>
          </p:nvPr>
        </p:nvSpPr>
        <p:spPr>
          <a:xfrm>
            <a:off x="386034" y="1419466"/>
            <a:ext cx="10515600" cy="13640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F52AF41-5AE7-65C1-D053-FB935AC541D8}"/>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
        <p:nvSpPr>
          <p:cNvPr id="4" name="Round Diagonal Corner Rectangle 3">
            <a:extLst>
              <a:ext uri="{FF2B5EF4-FFF2-40B4-BE49-F238E27FC236}">
                <a16:creationId xmlns:a16="http://schemas.microsoft.com/office/drawing/2014/main" id="{B973EC20-78BB-1D1A-71D1-0274F648E0E0}"/>
              </a:ext>
            </a:extLst>
          </p:cNvPr>
          <p:cNvSpPr/>
          <p:nvPr userDrawn="1"/>
        </p:nvSpPr>
        <p:spPr>
          <a:xfrm>
            <a:off x="457200" y="3135406"/>
            <a:ext cx="2743199" cy="2837330"/>
          </a:xfrm>
          <a:prstGeom prst="round2DiagRect">
            <a:avLst/>
          </a:prstGeom>
          <a:solidFill>
            <a:srgbClr val="1D45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9" name="Round Diagonal Corner Rectangle 8">
            <a:extLst>
              <a:ext uri="{FF2B5EF4-FFF2-40B4-BE49-F238E27FC236}">
                <a16:creationId xmlns:a16="http://schemas.microsoft.com/office/drawing/2014/main" id="{A1E32C03-7C52-7327-34C5-3D010CD58C66}"/>
              </a:ext>
            </a:extLst>
          </p:cNvPr>
          <p:cNvSpPr/>
          <p:nvPr userDrawn="1"/>
        </p:nvSpPr>
        <p:spPr>
          <a:xfrm>
            <a:off x="3307977" y="3135406"/>
            <a:ext cx="2743199" cy="2837330"/>
          </a:xfrm>
          <a:prstGeom prst="round2Diag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 Diagonal Corner Rectangle 9">
            <a:extLst>
              <a:ext uri="{FF2B5EF4-FFF2-40B4-BE49-F238E27FC236}">
                <a16:creationId xmlns:a16="http://schemas.microsoft.com/office/drawing/2014/main" id="{3FC92EAF-A420-C41F-3325-42CF2963DE73}"/>
              </a:ext>
            </a:extLst>
          </p:cNvPr>
          <p:cNvSpPr/>
          <p:nvPr userDrawn="1"/>
        </p:nvSpPr>
        <p:spPr>
          <a:xfrm>
            <a:off x="6158754" y="3135406"/>
            <a:ext cx="2743199" cy="2837330"/>
          </a:xfrm>
          <a:prstGeom prst="round2DiagRect">
            <a:avLst/>
          </a:prstGeom>
          <a:solidFill>
            <a:srgbClr val="1D45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Diagonal Corner Rectangle 10">
            <a:extLst>
              <a:ext uri="{FF2B5EF4-FFF2-40B4-BE49-F238E27FC236}">
                <a16:creationId xmlns:a16="http://schemas.microsoft.com/office/drawing/2014/main" id="{77C898B3-1182-763B-9C16-38DE6DEEFD22}"/>
              </a:ext>
            </a:extLst>
          </p:cNvPr>
          <p:cNvSpPr/>
          <p:nvPr userDrawn="1"/>
        </p:nvSpPr>
        <p:spPr>
          <a:xfrm>
            <a:off x="9009530" y="3135406"/>
            <a:ext cx="2743199" cy="2837330"/>
          </a:xfrm>
          <a:prstGeom prst="round2Diag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3">
            <a:extLst>
              <a:ext uri="{FF2B5EF4-FFF2-40B4-BE49-F238E27FC236}">
                <a16:creationId xmlns:a16="http://schemas.microsoft.com/office/drawing/2014/main" id="{BB4FD1DC-A872-32C2-E580-D7FB8286BEEA}"/>
              </a:ext>
            </a:extLst>
          </p:cNvPr>
          <p:cNvSpPr>
            <a:spLocks noGrp="1"/>
          </p:cNvSpPr>
          <p:nvPr>
            <p:ph type="body" sz="quarter" idx="13" hasCustomPrompt="1"/>
          </p:nvPr>
        </p:nvSpPr>
        <p:spPr>
          <a:xfrm>
            <a:off x="713068" y="3429000"/>
            <a:ext cx="2259013" cy="2286000"/>
          </a:xfrm>
        </p:spPr>
        <p:txBody>
          <a:bodyPr/>
          <a:lstStyle>
            <a:lvl1pPr marL="0" indent="0">
              <a:buNone/>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Lorem ipsum dolor sit amet, consectetur adipiscing elit, sed do eiusmod tempor incididunt ut labore et dolore magna aliqua. Ut enim ad minim veniam, quis nostrud exercita</a:t>
            </a:r>
            <a:br>
              <a:rPr lang="en-US"/>
            </a:br>
            <a:r>
              <a:rPr lang="en-US"/>
              <a:t>ion ullam</a:t>
            </a:r>
          </a:p>
        </p:txBody>
      </p:sp>
      <p:sp>
        <p:nvSpPr>
          <p:cNvPr id="15" name="Text Placeholder 13">
            <a:extLst>
              <a:ext uri="{FF2B5EF4-FFF2-40B4-BE49-F238E27FC236}">
                <a16:creationId xmlns:a16="http://schemas.microsoft.com/office/drawing/2014/main" id="{E3A1EB4E-02A0-A349-F5A8-BCF41CDD2ABF}"/>
              </a:ext>
            </a:extLst>
          </p:cNvPr>
          <p:cNvSpPr>
            <a:spLocks noGrp="1"/>
          </p:cNvSpPr>
          <p:nvPr>
            <p:ph type="body" sz="quarter" idx="14" hasCustomPrompt="1"/>
          </p:nvPr>
        </p:nvSpPr>
        <p:spPr>
          <a:xfrm>
            <a:off x="3577292" y="3429000"/>
            <a:ext cx="2259013" cy="2286000"/>
          </a:xfrm>
        </p:spPr>
        <p:txBody>
          <a:bodyPr/>
          <a:lstStyle>
            <a:lvl1pPr marL="0" indent="0">
              <a:buNone/>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Lorem ipsum dolor sit amet, consectetur adipiscing elit, sed do eiusmod tempor incididunt ut labore et dolore magna aliqua. Ut enim ad minim veniam, quis nostrud exercita</a:t>
            </a:r>
            <a:br>
              <a:rPr lang="en-US"/>
            </a:br>
            <a:r>
              <a:rPr lang="en-US"/>
              <a:t>ion ullam</a:t>
            </a:r>
          </a:p>
        </p:txBody>
      </p:sp>
      <p:sp>
        <p:nvSpPr>
          <p:cNvPr id="16" name="Text Placeholder 13">
            <a:extLst>
              <a:ext uri="{FF2B5EF4-FFF2-40B4-BE49-F238E27FC236}">
                <a16:creationId xmlns:a16="http://schemas.microsoft.com/office/drawing/2014/main" id="{C63FE4F9-0258-7224-4790-2024ABD85F57}"/>
              </a:ext>
            </a:extLst>
          </p:cNvPr>
          <p:cNvSpPr>
            <a:spLocks noGrp="1"/>
          </p:cNvSpPr>
          <p:nvPr>
            <p:ph type="body" sz="quarter" idx="15" hasCustomPrompt="1"/>
          </p:nvPr>
        </p:nvSpPr>
        <p:spPr>
          <a:xfrm>
            <a:off x="6441515" y="3429000"/>
            <a:ext cx="2259013" cy="2286000"/>
          </a:xfrm>
        </p:spPr>
        <p:txBody>
          <a:bodyPr/>
          <a:lstStyle>
            <a:lvl1pPr marL="0" indent="0">
              <a:buNone/>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Lorem ipsum dolor sit amet, consectetur adipiscing elit, sed do eiusmod tempor incididunt ut labore et dolore magna aliqua. Ut enim ad minim veniam, quis nostrud exercita</a:t>
            </a:r>
            <a:br>
              <a:rPr lang="en-US"/>
            </a:br>
            <a:r>
              <a:rPr lang="en-US"/>
              <a:t>ion ullam</a:t>
            </a:r>
          </a:p>
        </p:txBody>
      </p:sp>
      <p:sp>
        <p:nvSpPr>
          <p:cNvPr id="17" name="Text Placeholder 13">
            <a:extLst>
              <a:ext uri="{FF2B5EF4-FFF2-40B4-BE49-F238E27FC236}">
                <a16:creationId xmlns:a16="http://schemas.microsoft.com/office/drawing/2014/main" id="{0F00CAD4-C4E7-255C-BC57-7064EA2EF6CF}"/>
              </a:ext>
            </a:extLst>
          </p:cNvPr>
          <p:cNvSpPr>
            <a:spLocks noGrp="1"/>
          </p:cNvSpPr>
          <p:nvPr>
            <p:ph type="body" sz="quarter" idx="16" hasCustomPrompt="1"/>
          </p:nvPr>
        </p:nvSpPr>
        <p:spPr>
          <a:xfrm>
            <a:off x="9305739" y="3429000"/>
            <a:ext cx="2259013" cy="2286000"/>
          </a:xfrm>
        </p:spPr>
        <p:txBody>
          <a:bodyPr/>
          <a:lstStyle>
            <a:lvl1pPr marL="0" indent="0">
              <a:buNone/>
              <a:defRPr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Lorem ipsum dolor sit amet, consectetur adipiscing elit, sed do eiusmod tempor incididunt ut labore et dolore magna aliqua. Ut enim ad minim veniam, quis nostrud exercita</a:t>
            </a:r>
            <a:br>
              <a:rPr lang="en-US"/>
            </a:br>
            <a:r>
              <a:rPr lang="en-US"/>
              <a:t>ion ullam</a:t>
            </a:r>
          </a:p>
        </p:txBody>
      </p:sp>
    </p:spTree>
    <p:extLst>
      <p:ext uri="{BB962C8B-B14F-4D97-AF65-F5344CB8AC3E}">
        <p14:creationId xmlns:p14="http://schemas.microsoft.com/office/powerpoint/2010/main" val="2188257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all-Out Box">
    <p:bg>
      <p:bgPr>
        <a:solidFill>
          <a:schemeClr val="bg2"/>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CD8890B8-D8E8-A413-FF10-BAE0E44FC1E1}"/>
              </a:ext>
            </a:extLst>
          </p:cNvPr>
          <p:cNvGrpSpPr/>
          <p:nvPr userDrawn="1"/>
        </p:nvGrpSpPr>
        <p:grpSpPr>
          <a:xfrm>
            <a:off x="1073944" y="649922"/>
            <a:ext cx="9929812" cy="5314596"/>
            <a:chOff x="1766888" y="676816"/>
            <a:chExt cx="10390096" cy="5314596"/>
          </a:xfrm>
        </p:grpSpPr>
        <p:sp>
          <p:nvSpPr>
            <p:cNvPr id="4" name="Round Diagonal Corner Rectangle 3">
              <a:extLst>
                <a:ext uri="{FF2B5EF4-FFF2-40B4-BE49-F238E27FC236}">
                  <a16:creationId xmlns:a16="http://schemas.microsoft.com/office/drawing/2014/main" id="{F81FF6B4-32B6-9B8D-5DBE-D32E95F23438}"/>
                </a:ext>
              </a:extLst>
            </p:cNvPr>
            <p:cNvSpPr/>
            <p:nvPr userDrawn="1"/>
          </p:nvSpPr>
          <p:spPr>
            <a:xfrm>
              <a:off x="1766890" y="682812"/>
              <a:ext cx="10390094" cy="5308600"/>
            </a:xfrm>
            <a:prstGeom prst="round2DiagRect">
              <a:avLst/>
            </a:prstGeom>
            <a:solidFill>
              <a:srgbClr val="0AD0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 Diagonal Corner Rectangle 4">
              <a:extLst>
                <a:ext uri="{FF2B5EF4-FFF2-40B4-BE49-F238E27FC236}">
                  <a16:creationId xmlns:a16="http://schemas.microsoft.com/office/drawing/2014/main" id="{E1069113-3EAE-BA1C-AED7-91C3B5A4ED4F}"/>
                </a:ext>
              </a:extLst>
            </p:cNvPr>
            <p:cNvSpPr/>
            <p:nvPr userDrawn="1"/>
          </p:nvSpPr>
          <p:spPr>
            <a:xfrm>
              <a:off x="1766888" y="676816"/>
              <a:ext cx="10248902" cy="5173963"/>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D15555B4-3D8B-B253-B247-7EB026222F52}"/>
              </a:ext>
            </a:extLst>
          </p:cNvPr>
          <p:cNvSpPr>
            <a:spLocks noGrp="1"/>
          </p:cNvSpPr>
          <p:nvPr>
            <p:ph type="title" hasCustomPrompt="1"/>
          </p:nvPr>
        </p:nvSpPr>
        <p:spPr>
          <a:xfrm>
            <a:off x="1646712" y="1155204"/>
            <a:ext cx="8888507" cy="890265"/>
          </a:xfrm>
        </p:spPr>
        <p:txBody>
          <a:bodyPr/>
          <a:lstStyle/>
          <a:p>
            <a:r>
              <a:rPr lang="en-US"/>
              <a:t>Click to edit Master title style</a:t>
            </a:r>
            <a:br>
              <a:rPr lang="en-US"/>
            </a:br>
            <a:r>
              <a:rPr lang="en-US"/>
              <a:t>Click to edit Master title style</a:t>
            </a:r>
          </a:p>
        </p:txBody>
      </p:sp>
      <p:sp>
        <p:nvSpPr>
          <p:cNvPr id="3" name="Content Placeholder 2">
            <a:extLst>
              <a:ext uri="{FF2B5EF4-FFF2-40B4-BE49-F238E27FC236}">
                <a16:creationId xmlns:a16="http://schemas.microsoft.com/office/drawing/2014/main" id="{69C3ECEF-550A-AC6B-2A68-E3F37FA30C92}"/>
              </a:ext>
            </a:extLst>
          </p:cNvPr>
          <p:cNvSpPr>
            <a:spLocks noGrp="1"/>
          </p:cNvSpPr>
          <p:nvPr>
            <p:ph idx="1"/>
          </p:nvPr>
        </p:nvSpPr>
        <p:spPr>
          <a:xfrm>
            <a:off x="1651746" y="2117470"/>
            <a:ext cx="8888507" cy="3436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F52AF41-5AE7-65C1-D053-FB935AC541D8}"/>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Tree>
    <p:extLst>
      <p:ext uri="{BB962C8B-B14F-4D97-AF65-F5344CB8AC3E}">
        <p14:creationId xmlns:p14="http://schemas.microsoft.com/office/powerpoint/2010/main" val="1429202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3E570-FF28-D075-4244-DD79BA9F3FB5}"/>
              </a:ext>
            </a:extLst>
          </p:cNvPr>
          <p:cNvSpPr>
            <a:spLocks noGrp="1"/>
          </p:cNvSpPr>
          <p:nvPr>
            <p:ph type="title" hasCustomPrompt="1"/>
          </p:nvPr>
        </p:nvSpPr>
        <p:spPr>
          <a:xfrm>
            <a:off x="381000" y="1360417"/>
            <a:ext cx="10515600" cy="2068583"/>
          </a:xfrm>
        </p:spPr>
        <p:txBody>
          <a:bodyPr anchor="b"/>
          <a:lstStyle>
            <a:lvl1pPr>
              <a:defRPr sz="6000"/>
            </a:lvl1pPr>
          </a:lstStyle>
          <a:p>
            <a:r>
              <a:rPr lang="en-US"/>
              <a:t>Divider</a:t>
            </a:r>
          </a:p>
        </p:txBody>
      </p:sp>
      <p:sp>
        <p:nvSpPr>
          <p:cNvPr id="3" name="Text Placeholder 2">
            <a:extLst>
              <a:ext uri="{FF2B5EF4-FFF2-40B4-BE49-F238E27FC236}">
                <a16:creationId xmlns:a16="http://schemas.microsoft.com/office/drawing/2014/main" id="{D89871AE-29BC-ACBF-1923-8A5D04DE7101}"/>
              </a:ext>
            </a:extLst>
          </p:cNvPr>
          <p:cNvSpPr>
            <a:spLocks noGrp="1"/>
          </p:cNvSpPr>
          <p:nvPr>
            <p:ph type="body" idx="1"/>
          </p:nvPr>
        </p:nvSpPr>
        <p:spPr>
          <a:xfrm>
            <a:off x="381000" y="3534989"/>
            <a:ext cx="10515600" cy="1500187"/>
          </a:xfrm>
        </p:spPr>
        <p:txBody>
          <a:bodyPr/>
          <a:lstStyle>
            <a:lvl1pPr marL="0" indent="0">
              <a:buNone/>
              <a:defRPr sz="2400" b="1" i="0" spc="3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3B9145E6-D670-6642-CBE9-88F43CE25A29}"/>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Tree>
    <p:extLst>
      <p:ext uri="{BB962C8B-B14F-4D97-AF65-F5344CB8AC3E}">
        <p14:creationId xmlns:p14="http://schemas.microsoft.com/office/powerpoint/2010/main" val="1128610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701E6-D06A-ABD7-A635-ED0FDA010A27}"/>
              </a:ext>
            </a:extLst>
          </p:cNvPr>
          <p:cNvSpPr>
            <a:spLocks noGrp="1"/>
          </p:cNvSpPr>
          <p:nvPr>
            <p:ph type="title" hasCustomPrompt="1"/>
          </p:nvPr>
        </p:nvSpPr>
        <p:spPr>
          <a:xfrm>
            <a:off x="375966" y="431104"/>
            <a:ext cx="10515600" cy="941637"/>
          </a:xfrm>
        </p:spPr>
        <p:txBody>
          <a:bodyPr/>
          <a:lstStyle/>
          <a:p>
            <a:r>
              <a:rPr lang="en-US"/>
              <a:t>Click to edit Master title style</a:t>
            </a:r>
            <a:br>
              <a:rPr lang="en-US"/>
            </a:br>
            <a:r>
              <a:rPr lang="en-US"/>
              <a:t>Click to edit Master title style</a:t>
            </a:r>
          </a:p>
        </p:txBody>
      </p:sp>
      <p:sp>
        <p:nvSpPr>
          <p:cNvPr id="3" name="Content Placeholder 2">
            <a:extLst>
              <a:ext uri="{FF2B5EF4-FFF2-40B4-BE49-F238E27FC236}">
                <a16:creationId xmlns:a16="http://schemas.microsoft.com/office/drawing/2014/main" id="{E15A6B1C-5E54-FFC4-9ED6-1D2E619A13A4}"/>
              </a:ext>
            </a:extLst>
          </p:cNvPr>
          <p:cNvSpPr>
            <a:spLocks noGrp="1"/>
          </p:cNvSpPr>
          <p:nvPr>
            <p:ph sz="half" idx="1"/>
          </p:nvPr>
        </p:nvSpPr>
        <p:spPr>
          <a:xfrm>
            <a:off x="375965" y="1444740"/>
            <a:ext cx="5490579" cy="48417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5BB6D11-E37F-54AC-F92F-116241DCEDC1}"/>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
        <p:nvSpPr>
          <p:cNvPr id="8" name="Content Placeholder 2">
            <a:extLst>
              <a:ext uri="{FF2B5EF4-FFF2-40B4-BE49-F238E27FC236}">
                <a16:creationId xmlns:a16="http://schemas.microsoft.com/office/drawing/2014/main" id="{D5183512-66B3-D9D2-68D6-9101585FDA99}"/>
              </a:ext>
            </a:extLst>
          </p:cNvPr>
          <p:cNvSpPr>
            <a:spLocks noGrp="1"/>
          </p:cNvSpPr>
          <p:nvPr>
            <p:ph sz="half" idx="13"/>
          </p:nvPr>
        </p:nvSpPr>
        <p:spPr>
          <a:xfrm>
            <a:off x="6098671" y="1444740"/>
            <a:ext cx="5490580" cy="48417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3424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701E6-D06A-ABD7-A635-ED0FDA010A27}"/>
              </a:ext>
            </a:extLst>
          </p:cNvPr>
          <p:cNvSpPr>
            <a:spLocks noGrp="1"/>
          </p:cNvSpPr>
          <p:nvPr>
            <p:ph type="title" hasCustomPrompt="1"/>
          </p:nvPr>
        </p:nvSpPr>
        <p:spPr>
          <a:xfrm>
            <a:off x="375966" y="431104"/>
            <a:ext cx="10515600" cy="941637"/>
          </a:xfrm>
        </p:spPr>
        <p:txBody>
          <a:bodyPr/>
          <a:lstStyle/>
          <a:p>
            <a:r>
              <a:rPr lang="en-US"/>
              <a:t>Click to edit Master title style</a:t>
            </a:r>
            <a:br>
              <a:rPr lang="en-US"/>
            </a:br>
            <a:r>
              <a:rPr lang="en-US"/>
              <a:t>Click to edit Master title style</a:t>
            </a:r>
          </a:p>
        </p:txBody>
      </p:sp>
      <p:sp>
        <p:nvSpPr>
          <p:cNvPr id="3" name="Content Placeholder 2">
            <a:extLst>
              <a:ext uri="{FF2B5EF4-FFF2-40B4-BE49-F238E27FC236}">
                <a16:creationId xmlns:a16="http://schemas.microsoft.com/office/drawing/2014/main" id="{E15A6B1C-5E54-FFC4-9ED6-1D2E619A13A4}"/>
              </a:ext>
            </a:extLst>
          </p:cNvPr>
          <p:cNvSpPr>
            <a:spLocks noGrp="1"/>
          </p:cNvSpPr>
          <p:nvPr>
            <p:ph sz="half" idx="1"/>
          </p:nvPr>
        </p:nvSpPr>
        <p:spPr>
          <a:xfrm>
            <a:off x="375965" y="1444740"/>
            <a:ext cx="3764235" cy="48417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5BB6D11-E37F-54AC-F92F-116241DCEDC1}"/>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
        <p:nvSpPr>
          <p:cNvPr id="4" name="Content Placeholder 2">
            <a:extLst>
              <a:ext uri="{FF2B5EF4-FFF2-40B4-BE49-F238E27FC236}">
                <a16:creationId xmlns:a16="http://schemas.microsoft.com/office/drawing/2014/main" id="{9EF4BDC4-A7E1-19C2-FD75-8E40D51503B5}"/>
              </a:ext>
            </a:extLst>
          </p:cNvPr>
          <p:cNvSpPr>
            <a:spLocks noGrp="1"/>
          </p:cNvSpPr>
          <p:nvPr>
            <p:ph sz="half" idx="13"/>
          </p:nvPr>
        </p:nvSpPr>
        <p:spPr>
          <a:xfrm>
            <a:off x="4253021" y="1444740"/>
            <a:ext cx="3684479" cy="48417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8D3F75DB-D294-8BE1-4A38-E8F7836A39C2}"/>
              </a:ext>
            </a:extLst>
          </p:cNvPr>
          <p:cNvSpPr>
            <a:spLocks noGrp="1"/>
          </p:cNvSpPr>
          <p:nvPr>
            <p:ph sz="half" idx="14"/>
          </p:nvPr>
        </p:nvSpPr>
        <p:spPr>
          <a:xfrm>
            <a:off x="8044733" y="1444740"/>
            <a:ext cx="3764235" cy="48417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0973153"/>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288">
          <p15:clr>
            <a:srgbClr val="FBAE40"/>
          </p15:clr>
        </p15:guide>
        <p15:guide id="4" pos="2608">
          <p15:clr>
            <a:srgbClr val="FBAE40"/>
          </p15:clr>
        </p15:guide>
        <p15:guide id="5" pos="2680">
          <p15:clr>
            <a:srgbClr val="FBAE40"/>
          </p15:clr>
        </p15:guide>
        <p15:guide id="6" pos="5000">
          <p15:clr>
            <a:srgbClr val="FBAE40"/>
          </p15:clr>
        </p15:guide>
        <p15:guide id="7" pos="5072">
          <p15:clr>
            <a:srgbClr val="FBAE40"/>
          </p15:clr>
        </p15:guide>
        <p15:guide id="8" pos="7416">
          <p15:clr>
            <a:srgbClr val="FBAE40"/>
          </p15:clr>
        </p15:guide>
        <p15:guide id="9" orient="horz">
          <p15:clr>
            <a:srgbClr val="FBAE40"/>
          </p15:clr>
        </p15:guide>
        <p15:guide id="10" orient="horz" pos="4320">
          <p15:clr>
            <a:srgbClr val="FBAE40"/>
          </p15:clr>
        </p15:guide>
        <p15:guide id="11" orient="horz" pos="288">
          <p15:clr>
            <a:srgbClr val="FBAE40"/>
          </p15:clr>
        </p15:guide>
        <p15:guide id="12" orient="horz" pos="39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9340-7E67-10CD-E14E-78DA1DD19F26}"/>
              </a:ext>
            </a:extLst>
          </p:cNvPr>
          <p:cNvSpPr>
            <a:spLocks noGrp="1"/>
          </p:cNvSpPr>
          <p:nvPr>
            <p:ph type="title" hasCustomPrompt="1"/>
          </p:nvPr>
        </p:nvSpPr>
        <p:spPr>
          <a:xfrm>
            <a:off x="381000" y="457200"/>
            <a:ext cx="10515600" cy="823913"/>
          </a:xfrm>
        </p:spPr>
        <p:txBody>
          <a:bodyPr/>
          <a:lstStyle/>
          <a:p>
            <a:r>
              <a:rPr lang="en-US"/>
              <a:t>Click to edit Master title style</a:t>
            </a:r>
            <a:br>
              <a:rPr lang="en-US"/>
            </a:br>
            <a:r>
              <a:rPr lang="en-US"/>
              <a:t>Click to edit Master title style</a:t>
            </a:r>
          </a:p>
        </p:txBody>
      </p:sp>
      <p:sp>
        <p:nvSpPr>
          <p:cNvPr id="3" name="Text Placeholder 2">
            <a:extLst>
              <a:ext uri="{FF2B5EF4-FFF2-40B4-BE49-F238E27FC236}">
                <a16:creationId xmlns:a16="http://schemas.microsoft.com/office/drawing/2014/main" id="{C7E58627-3194-09B3-5267-8FDE32D3C9B0}"/>
              </a:ext>
            </a:extLst>
          </p:cNvPr>
          <p:cNvSpPr>
            <a:spLocks noGrp="1"/>
          </p:cNvSpPr>
          <p:nvPr>
            <p:ph type="body" idx="1"/>
          </p:nvPr>
        </p:nvSpPr>
        <p:spPr>
          <a:xfrm>
            <a:off x="380999" y="1444001"/>
            <a:ext cx="5486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5D83E1-41EC-A5C4-C7CC-CE7B6A02D7F3}"/>
              </a:ext>
            </a:extLst>
          </p:cNvPr>
          <p:cNvSpPr>
            <a:spLocks noGrp="1"/>
          </p:cNvSpPr>
          <p:nvPr>
            <p:ph sz="half" idx="2"/>
          </p:nvPr>
        </p:nvSpPr>
        <p:spPr>
          <a:xfrm>
            <a:off x="380999" y="2350107"/>
            <a:ext cx="54864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9987DEF4-B35B-F251-BC59-9A2ABBE99810}"/>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
        <p:nvSpPr>
          <p:cNvPr id="10" name="Text Placeholder 2">
            <a:extLst>
              <a:ext uri="{FF2B5EF4-FFF2-40B4-BE49-F238E27FC236}">
                <a16:creationId xmlns:a16="http://schemas.microsoft.com/office/drawing/2014/main" id="{FD3C2219-891E-0441-581C-243799C0FC39}"/>
              </a:ext>
            </a:extLst>
          </p:cNvPr>
          <p:cNvSpPr>
            <a:spLocks noGrp="1"/>
          </p:cNvSpPr>
          <p:nvPr>
            <p:ph type="body" idx="13"/>
          </p:nvPr>
        </p:nvSpPr>
        <p:spPr>
          <a:xfrm>
            <a:off x="6165350" y="1444001"/>
            <a:ext cx="5486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33FF15E1-ADE3-3308-C14C-ACE9B62785FE}"/>
              </a:ext>
            </a:extLst>
          </p:cNvPr>
          <p:cNvSpPr>
            <a:spLocks noGrp="1"/>
          </p:cNvSpPr>
          <p:nvPr>
            <p:ph sz="half" idx="14"/>
          </p:nvPr>
        </p:nvSpPr>
        <p:spPr>
          <a:xfrm>
            <a:off x="6165350" y="2350107"/>
            <a:ext cx="54864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1923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BB13D-082A-B316-3E12-88F0D0C8B9D1}"/>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0D47C2CD-8721-BF9A-906E-13E42E1FD3FA}"/>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Tree>
    <p:extLst>
      <p:ext uri="{BB962C8B-B14F-4D97-AF65-F5344CB8AC3E}">
        <p14:creationId xmlns:p14="http://schemas.microsoft.com/office/powerpoint/2010/main" val="2069221875"/>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D819CBE-5062-C59D-4362-64AA38AE832F}"/>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Tree>
    <p:extLst>
      <p:ext uri="{BB962C8B-B14F-4D97-AF65-F5344CB8AC3E}">
        <p14:creationId xmlns:p14="http://schemas.microsoft.com/office/powerpoint/2010/main" val="3799403035"/>
      </p:ext>
    </p:extLst>
  </p:cSld>
  <p:clrMapOvr>
    <a:masterClrMapping/>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144" userDrawn="1">
          <p15:clr>
            <a:srgbClr val="FBAE40"/>
          </p15:clr>
        </p15:guide>
        <p15:guide id="4" pos="1138" userDrawn="1">
          <p15:clr>
            <a:srgbClr val="FBAE40"/>
          </p15:clr>
        </p15:guide>
        <p15:guide id="5" pos="1210" userDrawn="1">
          <p15:clr>
            <a:srgbClr val="FBAE40"/>
          </p15:clr>
        </p15:guide>
        <p15:guide id="6" pos="2204" userDrawn="1">
          <p15:clr>
            <a:srgbClr val="FBAE40"/>
          </p15:clr>
        </p15:guide>
        <p15:guide id="7" pos="2276" userDrawn="1">
          <p15:clr>
            <a:srgbClr val="FBAE40"/>
          </p15:clr>
        </p15:guide>
        <p15:guide id="8" pos="3270" userDrawn="1">
          <p15:clr>
            <a:srgbClr val="FBAE40"/>
          </p15:clr>
        </p15:guide>
        <p15:guide id="9" pos="3342" userDrawn="1">
          <p15:clr>
            <a:srgbClr val="FBAE40"/>
          </p15:clr>
        </p15:guide>
        <p15:guide id="10" pos="4337" userDrawn="1">
          <p15:clr>
            <a:srgbClr val="FBAE40"/>
          </p15:clr>
        </p15:guide>
        <p15:guide id="11" pos="4409" userDrawn="1">
          <p15:clr>
            <a:srgbClr val="FBAE40"/>
          </p15:clr>
        </p15:guide>
        <p15:guide id="12" pos="5403" userDrawn="1">
          <p15:clr>
            <a:srgbClr val="FBAE40"/>
          </p15:clr>
        </p15:guide>
        <p15:guide id="13" pos="5475" userDrawn="1">
          <p15:clr>
            <a:srgbClr val="FBAE40"/>
          </p15:clr>
        </p15:guide>
        <p15:guide id="14" pos="6469" userDrawn="1">
          <p15:clr>
            <a:srgbClr val="FBAE40"/>
          </p15:clr>
        </p15:guide>
        <p15:guide id="15" pos="6541" userDrawn="1">
          <p15:clr>
            <a:srgbClr val="FBAE40"/>
          </p15:clr>
        </p15:guide>
        <p15:guide id="16" pos="7536" userDrawn="1">
          <p15:clr>
            <a:srgbClr val="FBAE40"/>
          </p15:clr>
        </p15:guide>
        <p15:guide id="17" orient="horz" userDrawn="1">
          <p15:clr>
            <a:srgbClr val="FBAE40"/>
          </p15:clr>
        </p15:guide>
        <p15:guide id="18" orient="horz" pos="432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8DBDEC-5F7C-A242-18C8-038A60D0ECBD}"/>
              </a:ext>
            </a:extLst>
          </p:cNvPr>
          <p:cNvSpPr>
            <a:spLocks noGrp="1"/>
          </p:cNvSpPr>
          <p:nvPr>
            <p:ph idx="1"/>
          </p:nvPr>
        </p:nvSpPr>
        <p:spPr>
          <a:xfrm>
            <a:off x="5071872" y="419100"/>
            <a:ext cx="6739128" cy="59055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AAE00B5-62AF-ADD7-9CEA-DF05D6FABD4C}"/>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
        <p:nvSpPr>
          <p:cNvPr id="5" name="Title 1">
            <a:extLst>
              <a:ext uri="{FF2B5EF4-FFF2-40B4-BE49-F238E27FC236}">
                <a16:creationId xmlns:a16="http://schemas.microsoft.com/office/drawing/2014/main" id="{BCEC91DB-8233-A7D1-A0A0-91B53E50294C}"/>
              </a:ext>
            </a:extLst>
          </p:cNvPr>
          <p:cNvSpPr>
            <a:spLocks noGrp="1"/>
          </p:cNvSpPr>
          <p:nvPr>
            <p:ph type="title" hasCustomPrompt="1"/>
          </p:nvPr>
        </p:nvSpPr>
        <p:spPr>
          <a:xfrm>
            <a:off x="381000" y="449262"/>
            <a:ext cx="4233863" cy="1193801"/>
          </a:xfrm>
        </p:spPr>
        <p:txBody>
          <a:bodyPr anchor="t"/>
          <a:lstStyle>
            <a:lvl1pPr>
              <a:defRPr sz="2700"/>
            </a:lvl1pPr>
          </a:lstStyle>
          <a:p>
            <a:r>
              <a:rPr lang="en-US"/>
              <a:t>Click to edit Master title style Lorem ipsum dolo</a:t>
            </a:r>
          </a:p>
        </p:txBody>
      </p:sp>
      <p:sp>
        <p:nvSpPr>
          <p:cNvPr id="6" name="Text Placeholder 3">
            <a:extLst>
              <a:ext uri="{FF2B5EF4-FFF2-40B4-BE49-F238E27FC236}">
                <a16:creationId xmlns:a16="http://schemas.microsoft.com/office/drawing/2014/main" id="{1C1F65B5-95A7-88F9-8AF2-FD99D8F0BA6F}"/>
              </a:ext>
            </a:extLst>
          </p:cNvPr>
          <p:cNvSpPr>
            <a:spLocks noGrp="1"/>
          </p:cNvSpPr>
          <p:nvPr>
            <p:ph type="body" sz="half" idx="2"/>
          </p:nvPr>
        </p:nvSpPr>
        <p:spPr>
          <a:xfrm>
            <a:off x="381000" y="1800225"/>
            <a:ext cx="4233863" cy="44862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8155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9C084EF-2F0F-65D1-FC2D-25D25EE09F22}"/>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
        <p:nvSpPr>
          <p:cNvPr id="8" name="Title 1">
            <a:extLst>
              <a:ext uri="{FF2B5EF4-FFF2-40B4-BE49-F238E27FC236}">
                <a16:creationId xmlns:a16="http://schemas.microsoft.com/office/drawing/2014/main" id="{CC08704C-2DF4-C742-9548-DF9830A3E9AB}"/>
              </a:ext>
            </a:extLst>
          </p:cNvPr>
          <p:cNvSpPr>
            <a:spLocks noGrp="1"/>
          </p:cNvSpPr>
          <p:nvPr>
            <p:ph type="title" hasCustomPrompt="1"/>
          </p:nvPr>
        </p:nvSpPr>
        <p:spPr>
          <a:xfrm>
            <a:off x="381000" y="449262"/>
            <a:ext cx="5657850" cy="1193801"/>
          </a:xfrm>
        </p:spPr>
        <p:txBody>
          <a:bodyPr anchor="t"/>
          <a:lstStyle>
            <a:lvl1pPr>
              <a:defRPr sz="2700"/>
            </a:lvl1pPr>
          </a:lstStyle>
          <a:p>
            <a:r>
              <a:rPr lang="en-US"/>
              <a:t>Click to edit Master title style Lorem ipsum dolo</a:t>
            </a:r>
          </a:p>
        </p:txBody>
      </p:sp>
      <p:sp>
        <p:nvSpPr>
          <p:cNvPr id="9" name="Text Placeholder 3">
            <a:extLst>
              <a:ext uri="{FF2B5EF4-FFF2-40B4-BE49-F238E27FC236}">
                <a16:creationId xmlns:a16="http://schemas.microsoft.com/office/drawing/2014/main" id="{ED5639E6-7C24-0D0C-0F94-FAF7795D3957}"/>
              </a:ext>
            </a:extLst>
          </p:cNvPr>
          <p:cNvSpPr>
            <a:spLocks noGrp="1"/>
          </p:cNvSpPr>
          <p:nvPr>
            <p:ph type="body" sz="half" idx="2"/>
          </p:nvPr>
        </p:nvSpPr>
        <p:spPr>
          <a:xfrm>
            <a:off x="381000" y="1800225"/>
            <a:ext cx="5657850" cy="44862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2" name="Google Shape;63;p8">
            <a:extLst>
              <a:ext uri="{FF2B5EF4-FFF2-40B4-BE49-F238E27FC236}">
                <a16:creationId xmlns:a16="http://schemas.microsoft.com/office/drawing/2014/main" id="{5525AC73-369C-276B-E4B4-F56DF97F44E6}"/>
              </a:ext>
            </a:extLst>
          </p:cNvPr>
          <p:cNvPicPr preferRelativeResize="0"/>
          <p:nvPr userDrawn="1"/>
        </p:nvPicPr>
        <p:blipFill>
          <a:blip r:embed="rId2">
            <a:alphaModFix/>
          </a:blip>
          <a:srcRect r="8543"/>
          <a:stretch/>
        </p:blipFill>
        <p:spPr>
          <a:xfrm>
            <a:off x="7632700" y="0"/>
            <a:ext cx="4559300" cy="6899287"/>
          </a:xfrm>
          <a:prstGeom prst="rect">
            <a:avLst/>
          </a:prstGeom>
          <a:noFill/>
          <a:ln>
            <a:noFill/>
          </a:ln>
        </p:spPr>
      </p:pic>
      <p:sp>
        <p:nvSpPr>
          <p:cNvPr id="4" name="Picture Placeholder 12">
            <a:extLst>
              <a:ext uri="{FF2B5EF4-FFF2-40B4-BE49-F238E27FC236}">
                <a16:creationId xmlns:a16="http://schemas.microsoft.com/office/drawing/2014/main" id="{FACED90F-E97F-6DF3-DA31-01241D9B895B}"/>
              </a:ext>
            </a:extLst>
          </p:cNvPr>
          <p:cNvSpPr>
            <a:spLocks noGrp="1"/>
          </p:cNvSpPr>
          <p:nvPr>
            <p:ph type="pic" sz="quarter" idx="10"/>
          </p:nvPr>
        </p:nvSpPr>
        <p:spPr>
          <a:xfrm>
            <a:off x="6597650" y="461962"/>
            <a:ext cx="4559300" cy="5824538"/>
          </a:xfrm>
          <a:prstGeom prst="round2DiagRect">
            <a:avLst/>
          </a:prstGeom>
          <a:solidFill>
            <a:schemeClr val="tx1">
              <a:lumMod val="50000"/>
              <a:lumOff val="50000"/>
            </a:schemeClr>
          </a:solidFill>
        </p:spPr>
        <p:txBody>
          <a:bodyPr/>
          <a:lstStyle/>
          <a:p>
            <a:endParaRPr lang="en-US"/>
          </a:p>
        </p:txBody>
      </p:sp>
    </p:spTree>
    <p:extLst>
      <p:ext uri="{BB962C8B-B14F-4D97-AF65-F5344CB8AC3E}">
        <p14:creationId xmlns:p14="http://schemas.microsoft.com/office/powerpoint/2010/main" val="22066668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ck Bar 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EEA32B4-88EE-AEF0-F252-28BF6B030C11}"/>
              </a:ext>
            </a:extLst>
          </p:cNvPr>
          <p:cNvSpPr/>
          <p:nvPr userDrawn="1"/>
        </p:nvSpPr>
        <p:spPr>
          <a:xfrm>
            <a:off x="0" y="0"/>
            <a:ext cx="12192000" cy="1109609"/>
          </a:xfrm>
          <a:prstGeom prst="rect">
            <a:avLst/>
          </a:prstGeom>
          <a:solidFill>
            <a:schemeClr val="accent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9BB13D-082A-B316-3E12-88F0D0C8B9D1}"/>
              </a:ext>
            </a:extLst>
          </p:cNvPr>
          <p:cNvSpPr>
            <a:spLocks noGrp="1"/>
          </p:cNvSpPr>
          <p:nvPr>
            <p:ph type="title"/>
          </p:nvPr>
        </p:nvSpPr>
        <p:spPr>
          <a:xfrm>
            <a:off x="375966" y="424826"/>
            <a:ext cx="10515600" cy="533401"/>
          </a:xfrm>
        </p:spPr>
        <p:txBody>
          <a:bodyPr/>
          <a:lstStyle>
            <a:lvl1pPr>
              <a:defRPr>
                <a:solidFill>
                  <a:schemeClr val="bg1"/>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0D47C2CD-8721-BF9A-906E-13E42E1FD3FA}"/>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
        <p:nvSpPr>
          <p:cNvPr id="6" name="Content Placeholder 2">
            <a:extLst>
              <a:ext uri="{FF2B5EF4-FFF2-40B4-BE49-F238E27FC236}">
                <a16:creationId xmlns:a16="http://schemas.microsoft.com/office/drawing/2014/main" id="{502F866C-EDB8-7156-FD98-3CCA88A90166}"/>
              </a:ext>
            </a:extLst>
          </p:cNvPr>
          <p:cNvSpPr>
            <a:spLocks noGrp="1"/>
          </p:cNvSpPr>
          <p:nvPr>
            <p:ph idx="1"/>
          </p:nvPr>
        </p:nvSpPr>
        <p:spPr>
          <a:xfrm>
            <a:off x="386034" y="1419465"/>
            <a:ext cx="10515600" cy="48923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4386504"/>
      </p:ext>
    </p:extLst>
  </p:cSld>
  <p:clrMapOvr>
    <a:masterClrMapping/>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288" userDrawn="1">
          <p15:clr>
            <a:srgbClr val="FBAE40"/>
          </p15:clr>
        </p15:guide>
        <p15:guide id="4" pos="1651" userDrawn="1">
          <p15:clr>
            <a:srgbClr val="FBAE40"/>
          </p15:clr>
        </p15:guide>
        <p15:guide id="5" pos="1723" userDrawn="1">
          <p15:clr>
            <a:srgbClr val="FBAE40"/>
          </p15:clr>
        </p15:guide>
        <p15:guide id="6" pos="3086" userDrawn="1">
          <p15:clr>
            <a:srgbClr val="FBAE40"/>
          </p15:clr>
        </p15:guide>
        <p15:guide id="7" pos="3158" userDrawn="1">
          <p15:clr>
            <a:srgbClr val="FBAE40"/>
          </p15:clr>
        </p15:guide>
        <p15:guide id="8" pos="4521" userDrawn="1">
          <p15:clr>
            <a:srgbClr val="FBAE40"/>
          </p15:clr>
        </p15:guide>
        <p15:guide id="9" pos="4593" userDrawn="1">
          <p15:clr>
            <a:srgbClr val="FBAE40"/>
          </p15:clr>
        </p15:guide>
        <p15:guide id="10" pos="5956" userDrawn="1">
          <p15:clr>
            <a:srgbClr val="FBAE40"/>
          </p15:clr>
        </p15:guide>
        <p15:guide id="11" pos="6028" userDrawn="1">
          <p15:clr>
            <a:srgbClr val="FBAE40"/>
          </p15:clr>
        </p15:guide>
        <p15:guide id="12" pos="7392" userDrawn="1">
          <p15:clr>
            <a:srgbClr val="FBAE40"/>
          </p15:clr>
        </p15:guide>
        <p15:guide id="13" orient="horz" userDrawn="1">
          <p15:clr>
            <a:srgbClr val="FBAE40"/>
          </p15:clr>
        </p15:guide>
        <p15:guide id="14" orient="horz" pos="432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ck Bar Title Content Ima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EEA32B4-88EE-AEF0-F252-28BF6B030C11}"/>
              </a:ext>
            </a:extLst>
          </p:cNvPr>
          <p:cNvSpPr/>
          <p:nvPr userDrawn="1"/>
        </p:nvSpPr>
        <p:spPr>
          <a:xfrm>
            <a:off x="0" y="0"/>
            <a:ext cx="12192000" cy="1109609"/>
          </a:xfrm>
          <a:prstGeom prst="rect">
            <a:avLst/>
          </a:prstGeom>
          <a:solidFill>
            <a:schemeClr val="accent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9BB13D-082A-B316-3E12-88F0D0C8B9D1}"/>
              </a:ext>
            </a:extLst>
          </p:cNvPr>
          <p:cNvSpPr>
            <a:spLocks noGrp="1"/>
          </p:cNvSpPr>
          <p:nvPr>
            <p:ph type="title"/>
          </p:nvPr>
        </p:nvSpPr>
        <p:spPr>
          <a:xfrm>
            <a:off x="375966" y="424826"/>
            <a:ext cx="10515600" cy="533401"/>
          </a:xfrm>
        </p:spPr>
        <p:txBody>
          <a:bodyPr/>
          <a:lstStyle>
            <a:lvl1pPr>
              <a:defRPr>
                <a:solidFill>
                  <a:schemeClr val="bg1"/>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0D47C2CD-8721-BF9A-906E-13E42E1FD3FA}"/>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
        <p:nvSpPr>
          <p:cNvPr id="6" name="Content Placeholder 2">
            <a:extLst>
              <a:ext uri="{FF2B5EF4-FFF2-40B4-BE49-F238E27FC236}">
                <a16:creationId xmlns:a16="http://schemas.microsoft.com/office/drawing/2014/main" id="{502F866C-EDB8-7156-FD98-3CCA88A90166}"/>
              </a:ext>
            </a:extLst>
          </p:cNvPr>
          <p:cNvSpPr>
            <a:spLocks noGrp="1"/>
          </p:cNvSpPr>
          <p:nvPr>
            <p:ph idx="1"/>
          </p:nvPr>
        </p:nvSpPr>
        <p:spPr>
          <a:xfrm>
            <a:off x="386034" y="1419465"/>
            <a:ext cx="5652816" cy="48923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2">
            <a:extLst>
              <a:ext uri="{FF2B5EF4-FFF2-40B4-BE49-F238E27FC236}">
                <a16:creationId xmlns:a16="http://schemas.microsoft.com/office/drawing/2014/main" id="{1CC5DF37-8D46-6D12-493E-36935B2DBE7A}"/>
              </a:ext>
            </a:extLst>
          </p:cNvPr>
          <p:cNvSpPr>
            <a:spLocks noGrp="1"/>
          </p:cNvSpPr>
          <p:nvPr>
            <p:ph type="pic" idx="13"/>
          </p:nvPr>
        </p:nvSpPr>
        <p:spPr>
          <a:xfrm>
            <a:off x="6153152" y="1419465"/>
            <a:ext cx="5657848" cy="4906658"/>
          </a:xfrm>
          <a:solidFill>
            <a:schemeClr val="bg1">
              <a:lumMod val="5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17028286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BEE21-6EA5-93D3-B4FE-867B05B443A2}"/>
              </a:ext>
            </a:extLst>
          </p:cNvPr>
          <p:cNvSpPr>
            <a:spLocks noGrp="1"/>
          </p:cNvSpPr>
          <p:nvPr>
            <p:ph type="ctrTitle"/>
          </p:nvPr>
        </p:nvSpPr>
        <p:spPr>
          <a:xfrm>
            <a:off x="457200" y="1122363"/>
            <a:ext cx="5581650" cy="2387600"/>
          </a:xfrm>
        </p:spPr>
        <p:txBody>
          <a:bodyPr anchor="b"/>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00045E4B-F3D3-7720-BB10-11B443FAD10D}"/>
              </a:ext>
            </a:extLst>
          </p:cNvPr>
          <p:cNvSpPr>
            <a:spLocks noGrp="1"/>
          </p:cNvSpPr>
          <p:nvPr>
            <p:ph type="subTitle" idx="1"/>
          </p:nvPr>
        </p:nvSpPr>
        <p:spPr>
          <a:xfrm>
            <a:off x="457200" y="3602038"/>
            <a:ext cx="558165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F2A4977F-5C82-1025-DCEB-DB6D8EEE8C22}"/>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pic>
        <p:nvPicPr>
          <p:cNvPr id="4" name="Picture 3" descr="A black and white sign with white text&#10;&#10;AI-generated content may be incorrect.">
            <a:extLst>
              <a:ext uri="{FF2B5EF4-FFF2-40B4-BE49-F238E27FC236}">
                <a16:creationId xmlns:a16="http://schemas.microsoft.com/office/drawing/2014/main" id="{F80050B0-5491-3C46-72AF-157DBAE4F677}"/>
              </a:ext>
            </a:extLst>
          </p:cNvPr>
          <p:cNvPicPr>
            <a:picLocks noChangeAspect="1"/>
          </p:cNvPicPr>
          <p:nvPr userDrawn="1"/>
        </p:nvPicPr>
        <p:blipFill>
          <a:blip r:embed="rId2"/>
          <a:stretch>
            <a:fillRect/>
          </a:stretch>
        </p:blipFill>
        <p:spPr>
          <a:xfrm>
            <a:off x="6838009" y="2733119"/>
            <a:ext cx="4549319" cy="1391761"/>
          </a:xfrm>
          <a:prstGeom prst="rect">
            <a:avLst/>
          </a:prstGeom>
        </p:spPr>
      </p:pic>
      <p:sp>
        <p:nvSpPr>
          <p:cNvPr id="5" name="Rectangle 4">
            <a:extLst>
              <a:ext uri="{FF2B5EF4-FFF2-40B4-BE49-F238E27FC236}">
                <a16:creationId xmlns:a16="http://schemas.microsoft.com/office/drawing/2014/main" id="{7265E0AB-D336-8FD5-F99B-517F37BC0C40}"/>
              </a:ext>
            </a:extLst>
          </p:cNvPr>
          <p:cNvSpPr/>
          <p:nvPr userDrawn="1"/>
        </p:nvSpPr>
        <p:spPr>
          <a:xfrm>
            <a:off x="0" y="6286500"/>
            <a:ext cx="12192000" cy="571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54194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accent6"/>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6EFC0FE-2057-C11E-E951-3A9173E3887D}"/>
              </a:ext>
            </a:extLst>
          </p:cNvPr>
          <p:cNvSpPr/>
          <p:nvPr userDrawn="1"/>
        </p:nvSpPr>
        <p:spPr>
          <a:xfrm>
            <a:off x="0" y="6286500"/>
            <a:ext cx="12192000" cy="5715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9BEE21-6EA5-93D3-B4FE-867B05B443A2}"/>
              </a:ext>
            </a:extLst>
          </p:cNvPr>
          <p:cNvSpPr>
            <a:spLocks noGrp="1"/>
          </p:cNvSpPr>
          <p:nvPr>
            <p:ph type="ctrTitle"/>
          </p:nvPr>
        </p:nvSpPr>
        <p:spPr>
          <a:xfrm>
            <a:off x="457200" y="1122363"/>
            <a:ext cx="5581650" cy="2387600"/>
          </a:xfrm>
        </p:spPr>
        <p:txBody>
          <a:bodyPr anchor="b"/>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00045E4B-F3D3-7720-BB10-11B443FAD10D}"/>
              </a:ext>
            </a:extLst>
          </p:cNvPr>
          <p:cNvSpPr>
            <a:spLocks noGrp="1"/>
          </p:cNvSpPr>
          <p:nvPr>
            <p:ph type="subTitle" idx="1"/>
          </p:nvPr>
        </p:nvSpPr>
        <p:spPr>
          <a:xfrm>
            <a:off x="457200" y="3602038"/>
            <a:ext cx="558165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Google Shape;174;p18">
            <a:extLst>
              <a:ext uri="{FF2B5EF4-FFF2-40B4-BE49-F238E27FC236}">
                <a16:creationId xmlns:a16="http://schemas.microsoft.com/office/drawing/2014/main" id="{B771D618-41CF-2394-304E-DAEAF015C456}"/>
              </a:ext>
            </a:extLst>
          </p:cNvPr>
          <p:cNvPicPr preferRelativeResize="0"/>
          <p:nvPr userDrawn="1"/>
        </p:nvPicPr>
        <p:blipFill>
          <a:blip r:embed="rId2">
            <a:alphaModFix/>
          </a:blip>
          <a:stretch>
            <a:fillRect/>
          </a:stretch>
        </p:blipFill>
        <p:spPr>
          <a:xfrm>
            <a:off x="6493483" y="0"/>
            <a:ext cx="5698517" cy="6935333"/>
          </a:xfrm>
          <a:prstGeom prst="rect">
            <a:avLst/>
          </a:prstGeom>
          <a:noFill/>
          <a:ln>
            <a:noFill/>
          </a:ln>
        </p:spPr>
      </p:pic>
    </p:spTree>
    <p:extLst>
      <p:ext uri="{BB962C8B-B14F-4D97-AF65-F5344CB8AC3E}">
        <p14:creationId xmlns:p14="http://schemas.microsoft.com/office/powerpoint/2010/main" val="38415579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555B4-3D8B-B253-B247-7EB026222F52}"/>
              </a:ext>
            </a:extLst>
          </p:cNvPr>
          <p:cNvSpPr>
            <a:spLocks noGrp="1"/>
          </p:cNvSpPr>
          <p:nvPr>
            <p:ph type="title" hasCustomPrompt="1"/>
          </p:nvPr>
        </p:nvSpPr>
        <p:spPr>
          <a:xfrm>
            <a:off x="381000" y="457200"/>
            <a:ext cx="10515600" cy="890265"/>
          </a:xfrm>
        </p:spPr>
        <p:txBody>
          <a:bodyPr/>
          <a:lstStyle/>
          <a:p>
            <a:r>
              <a:rPr lang="en-US"/>
              <a:t>Click to edit Master title style</a:t>
            </a:r>
            <a:br>
              <a:rPr lang="en-US"/>
            </a:br>
            <a:r>
              <a:rPr lang="en-US"/>
              <a:t>Click to edit Master title style</a:t>
            </a:r>
          </a:p>
        </p:txBody>
      </p:sp>
      <p:sp>
        <p:nvSpPr>
          <p:cNvPr id="3" name="Content Placeholder 2">
            <a:extLst>
              <a:ext uri="{FF2B5EF4-FFF2-40B4-BE49-F238E27FC236}">
                <a16:creationId xmlns:a16="http://schemas.microsoft.com/office/drawing/2014/main" id="{69C3ECEF-550A-AC6B-2A68-E3F37FA30C92}"/>
              </a:ext>
            </a:extLst>
          </p:cNvPr>
          <p:cNvSpPr>
            <a:spLocks noGrp="1"/>
          </p:cNvSpPr>
          <p:nvPr>
            <p:ph idx="1"/>
          </p:nvPr>
        </p:nvSpPr>
        <p:spPr>
          <a:xfrm>
            <a:off x="386034" y="1419465"/>
            <a:ext cx="10515600" cy="48923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F52AF41-5AE7-65C1-D053-FB935AC541D8}"/>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Tree>
    <p:extLst>
      <p:ext uri="{BB962C8B-B14F-4D97-AF65-F5344CB8AC3E}">
        <p14:creationId xmlns:p14="http://schemas.microsoft.com/office/powerpoint/2010/main" val="8526708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3E570-FF28-D075-4244-DD79BA9F3FB5}"/>
              </a:ext>
            </a:extLst>
          </p:cNvPr>
          <p:cNvSpPr>
            <a:spLocks noGrp="1"/>
          </p:cNvSpPr>
          <p:nvPr>
            <p:ph type="title" hasCustomPrompt="1"/>
          </p:nvPr>
        </p:nvSpPr>
        <p:spPr>
          <a:xfrm>
            <a:off x="381000" y="1360417"/>
            <a:ext cx="10515600" cy="2068583"/>
          </a:xfrm>
        </p:spPr>
        <p:txBody>
          <a:bodyPr anchor="b"/>
          <a:lstStyle>
            <a:lvl1pPr>
              <a:defRPr sz="6000"/>
            </a:lvl1pPr>
          </a:lstStyle>
          <a:p>
            <a:r>
              <a:rPr lang="en-US"/>
              <a:t>Divider</a:t>
            </a:r>
          </a:p>
        </p:txBody>
      </p:sp>
      <p:sp>
        <p:nvSpPr>
          <p:cNvPr id="3" name="Text Placeholder 2">
            <a:extLst>
              <a:ext uri="{FF2B5EF4-FFF2-40B4-BE49-F238E27FC236}">
                <a16:creationId xmlns:a16="http://schemas.microsoft.com/office/drawing/2014/main" id="{D89871AE-29BC-ACBF-1923-8A5D04DE7101}"/>
              </a:ext>
            </a:extLst>
          </p:cNvPr>
          <p:cNvSpPr>
            <a:spLocks noGrp="1"/>
          </p:cNvSpPr>
          <p:nvPr>
            <p:ph type="body" idx="1"/>
          </p:nvPr>
        </p:nvSpPr>
        <p:spPr>
          <a:xfrm>
            <a:off x="381000" y="3534989"/>
            <a:ext cx="10515600" cy="1500187"/>
          </a:xfrm>
        </p:spPr>
        <p:txBody>
          <a:bodyPr/>
          <a:lstStyle>
            <a:lvl1pPr marL="0" indent="0">
              <a:buNone/>
              <a:defRPr sz="2400" b="1" i="0" spc="30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3B9145E6-D670-6642-CBE9-88F43CE25A29}"/>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Tree>
    <p:extLst>
      <p:ext uri="{BB962C8B-B14F-4D97-AF65-F5344CB8AC3E}">
        <p14:creationId xmlns:p14="http://schemas.microsoft.com/office/powerpoint/2010/main" val="38748025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701E6-D06A-ABD7-A635-ED0FDA010A27}"/>
              </a:ext>
            </a:extLst>
          </p:cNvPr>
          <p:cNvSpPr>
            <a:spLocks noGrp="1"/>
          </p:cNvSpPr>
          <p:nvPr>
            <p:ph type="title" hasCustomPrompt="1"/>
          </p:nvPr>
        </p:nvSpPr>
        <p:spPr>
          <a:xfrm>
            <a:off x="375966" y="431104"/>
            <a:ext cx="10515600" cy="941637"/>
          </a:xfrm>
        </p:spPr>
        <p:txBody>
          <a:bodyPr/>
          <a:lstStyle/>
          <a:p>
            <a:r>
              <a:rPr lang="en-US"/>
              <a:t>Click to edit Master title style</a:t>
            </a:r>
            <a:br>
              <a:rPr lang="en-US"/>
            </a:br>
            <a:r>
              <a:rPr lang="en-US"/>
              <a:t>Click to edit Master title style</a:t>
            </a:r>
          </a:p>
        </p:txBody>
      </p:sp>
      <p:sp>
        <p:nvSpPr>
          <p:cNvPr id="3" name="Content Placeholder 2">
            <a:extLst>
              <a:ext uri="{FF2B5EF4-FFF2-40B4-BE49-F238E27FC236}">
                <a16:creationId xmlns:a16="http://schemas.microsoft.com/office/drawing/2014/main" id="{E15A6B1C-5E54-FFC4-9ED6-1D2E619A13A4}"/>
              </a:ext>
            </a:extLst>
          </p:cNvPr>
          <p:cNvSpPr>
            <a:spLocks noGrp="1"/>
          </p:cNvSpPr>
          <p:nvPr>
            <p:ph sz="half" idx="1"/>
          </p:nvPr>
        </p:nvSpPr>
        <p:spPr>
          <a:xfrm>
            <a:off x="375965" y="1444740"/>
            <a:ext cx="5490579" cy="48417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5BB6D11-E37F-54AC-F92F-116241DCEDC1}"/>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
        <p:nvSpPr>
          <p:cNvPr id="8" name="Content Placeholder 2">
            <a:extLst>
              <a:ext uri="{FF2B5EF4-FFF2-40B4-BE49-F238E27FC236}">
                <a16:creationId xmlns:a16="http://schemas.microsoft.com/office/drawing/2014/main" id="{D5183512-66B3-D9D2-68D6-9101585FDA99}"/>
              </a:ext>
            </a:extLst>
          </p:cNvPr>
          <p:cNvSpPr>
            <a:spLocks noGrp="1"/>
          </p:cNvSpPr>
          <p:nvPr>
            <p:ph sz="half" idx="13"/>
          </p:nvPr>
        </p:nvSpPr>
        <p:spPr>
          <a:xfrm>
            <a:off x="6098671" y="1444740"/>
            <a:ext cx="5490580" cy="48417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94166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701E6-D06A-ABD7-A635-ED0FDA010A27}"/>
              </a:ext>
            </a:extLst>
          </p:cNvPr>
          <p:cNvSpPr>
            <a:spLocks noGrp="1"/>
          </p:cNvSpPr>
          <p:nvPr>
            <p:ph type="title" hasCustomPrompt="1"/>
          </p:nvPr>
        </p:nvSpPr>
        <p:spPr>
          <a:xfrm>
            <a:off x="375966" y="431104"/>
            <a:ext cx="10515600" cy="941637"/>
          </a:xfrm>
        </p:spPr>
        <p:txBody>
          <a:bodyPr/>
          <a:lstStyle/>
          <a:p>
            <a:r>
              <a:rPr lang="en-US"/>
              <a:t>Click to edit Master title style</a:t>
            </a:r>
            <a:br>
              <a:rPr lang="en-US"/>
            </a:br>
            <a:r>
              <a:rPr lang="en-US"/>
              <a:t>Click to edit Master title style</a:t>
            </a:r>
          </a:p>
        </p:txBody>
      </p:sp>
      <p:sp>
        <p:nvSpPr>
          <p:cNvPr id="3" name="Content Placeholder 2">
            <a:extLst>
              <a:ext uri="{FF2B5EF4-FFF2-40B4-BE49-F238E27FC236}">
                <a16:creationId xmlns:a16="http://schemas.microsoft.com/office/drawing/2014/main" id="{E15A6B1C-5E54-FFC4-9ED6-1D2E619A13A4}"/>
              </a:ext>
            </a:extLst>
          </p:cNvPr>
          <p:cNvSpPr>
            <a:spLocks noGrp="1"/>
          </p:cNvSpPr>
          <p:nvPr>
            <p:ph sz="half" idx="1"/>
          </p:nvPr>
        </p:nvSpPr>
        <p:spPr>
          <a:xfrm>
            <a:off x="375965" y="1444740"/>
            <a:ext cx="3764235" cy="48417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5BB6D11-E37F-54AC-F92F-116241DCEDC1}"/>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
        <p:nvSpPr>
          <p:cNvPr id="4" name="Content Placeholder 2">
            <a:extLst>
              <a:ext uri="{FF2B5EF4-FFF2-40B4-BE49-F238E27FC236}">
                <a16:creationId xmlns:a16="http://schemas.microsoft.com/office/drawing/2014/main" id="{9EF4BDC4-A7E1-19C2-FD75-8E40D51503B5}"/>
              </a:ext>
            </a:extLst>
          </p:cNvPr>
          <p:cNvSpPr>
            <a:spLocks noGrp="1"/>
          </p:cNvSpPr>
          <p:nvPr>
            <p:ph sz="half" idx="13"/>
          </p:nvPr>
        </p:nvSpPr>
        <p:spPr>
          <a:xfrm>
            <a:off x="4253021" y="1444740"/>
            <a:ext cx="3684479" cy="48417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8D3F75DB-D294-8BE1-4A38-E8F7836A39C2}"/>
              </a:ext>
            </a:extLst>
          </p:cNvPr>
          <p:cNvSpPr>
            <a:spLocks noGrp="1"/>
          </p:cNvSpPr>
          <p:nvPr>
            <p:ph sz="half" idx="14"/>
          </p:nvPr>
        </p:nvSpPr>
        <p:spPr>
          <a:xfrm>
            <a:off x="8044733" y="1444740"/>
            <a:ext cx="3764235" cy="48417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0719743"/>
      </p:ext>
    </p:extLst>
  </p:cSld>
  <p:clrMapOvr>
    <a:masterClrMapping/>
  </p:clrMapOvr>
  <p:extLst>
    <p:ext uri="{DCECCB84-F9BA-43D5-87BE-67443E8EF086}">
      <p15:sldGuideLst xmlns:p15="http://schemas.microsoft.com/office/powerpoint/2012/main">
        <p15:guide id="1">
          <p15:clr>
            <a:srgbClr val="FBAE40"/>
          </p15:clr>
        </p15:guide>
        <p15:guide id="2" pos="7680">
          <p15:clr>
            <a:srgbClr val="FBAE40"/>
          </p15:clr>
        </p15:guide>
        <p15:guide id="3" pos="288">
          <p15:clr>
            <a:srgbClr val="FBAE40"/>
          </p15:clr>
        </p15:guide>
        <p15:guide id="4" pos="2608">
          <p15:clr>
            <a:srgbClr val="FBAE40"/>
          </p15:clr>
        </p15:guide>
        <p15:guide id="5" pos="2680">
          <p15:clr>
            <a:srgbClr val="FBAE40"/>
          </p15:clr>
        </p15:guide>
        <p15:guide id="6" pos="5000">
          <p15:clr>
            <a:srgbClr val="FBAE40"/>
          </p15:clr>
        </p15:guide>
        <p15:guide id="7" pos="5072">
          <p15:clr>
            <a:srgbClr val="FBAE40"/>
          </p15:clr>
        </p15:guide>
        <p15:guide id="8" pos="7416">
          <p15:clr>
            <a:srgbClr val="FBAE40"/>
          </p15:clr>
        </p15:guide>
        <p15:guide id="9" orient="horz">
          <p15:clr>
            <a:srgbClr val="FBAE40"/>
          </p15:clr>
        </p15:guide>
        <p15:guide id="10" orient="horz" pos="4320">
          <p15:clr>
            <a:srgbClr val="FBAE40"/>
          </p15:clr>
        </p15:guide>
        <p15:guide id="11" orient="horz" pos="288">
          <p15:clr>
            <a:srgbClr val="FBAE40"/>
          </p15:clr>
        </p15:guide>
        <p15:guide id="12" orient="horz" pos="39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9340-7E67-10CD-E14E-78DA1DD19F26}"/>
              </a:ext>
            </a:extLst>
          </p:cNvPr>
          <p:cNvSpPr>
            <a:spLocks noGrp="1"/>
          </p:cNvSpPr>
          <p:nvPr>
            <p:ph type="title" hasCustomPrompt="1"/>
          </p:nvPr>
        </p:nvSpPr>
        <p:spPr>
          <a:xfrm>
            <a:off x="381000" y="457200"/>
            <a:ext cx="10515600" cy="823913"/>
          </a:xfrm>
        </p:spPr>
        <p:txBody>
          <a:bodyPr/>
          <a:lstStyle/>
          <a:p>
            <a:r>
              <a:rPr lang="en-US"/>
              <a:t>Click to edit Master title style</a:t>
            </a:r>
            <a:br>
              <a:rPr lang="en-US"/>
            </a:br>
            <a:r>
              <a:rPr lang="en-US"/>
              <a:t>Click to edit Master title style</a:t>
            </a:r>
          </a:p>
        </p:txBody>
      </p:sp>
      <p:sp>
        <p:nvSpPr>
          <p:cNvPr id="3" name="Text Placeholder 2">
            <a:extLst>
              <a:ext uri="{FF2B5EF4-FFF2-40B4-BE49-F238E27FC236}">
                <a16:creationId xmlns:a16="http://schemas.microsoft.com/office/drawing/2014/main" id="{C7E58627-3194-09B3-5267-8FDE32D3C9B0}"/>
              </a:ext>
            </a:extLst>
          </p:cNvPr>
          <p:cNvSpPr>
            <a:spLocks noGrp="1"/>
          </p:cNvSpPr>
          <p:nvPr>
            <p:ph type="body" idx="1"/>
          </p:nvPr>
        </p:nvSpPr>
        <p:spPr>
          <a:xfrm>
            <a:off x="380999" y="1444001"/>
            <a:ext cx="5486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5D83E1-41EC-A5C4-C7CC-CE7B6A02D7F3}"/>
              </a:ext>
            </a:extLst>
          </p:cNvPr>
          <p:cNvSpPr>
            <a:spLocks noGrp="1"/>
          </p:cNvSpPr>
          <p:nvPr>
            <p:ph sz="half" idx="2"/>
          </p:nvPr>
        </p:nvSpPr>
        <p:spPr>
          <a:xfrm>
            <a:off x="380999" y="2350107"/>
            <a:ext cx="54864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9987DEF4-B35B-F251-BC59-9A2ABBE99810}"/>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
        <p:nvSpPr>
          <p:cNvPr id="10" name="Text Placeholder 2">
            <a:extLst>
              <a:ext uri="{FF2B5EF4-FFF2-40B4-BE49-F238E27FC236}">
                <a16:creationId xmlns:a16="http://schemas.microsoft.com/office/drawing/2014/main" id="{FD3C2219-891E-0441-581C-243799C0FC39}"/>
              </a:ext>
            </a:extLst>
          </p:cNvPr>
          <p:cNvSpPr>
            <a:spLocks noGrp="1"/>
          </p:cNvSpPr>
          <p:nvPr>
            <p:ph type="body" idx="13"/>
          </p:nvPr>
        </p:nvSpPr>
        <p:spPr>
          <a:xfrm>
            <a:off x="6165350" y="1444001"/>
            <a:ext cx="5486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33FF15E1-ADE3-3308-C14C-ACE9B62785FE}"/>
              </a:ext>
            </a:extLst>
          </p:cNvPr>
          <p:cNvSpPr>
            <a:spLocks noGrp="1"/>
          </p:cNvSpPr>
          <p:nvPr>
            <p:ph sz="half" idx="14"/>
          </p:nvPr>
        </p:nvSpPr>
        <p:spPr>
          <a:xfrm>
            <a:off x="6165350" y="2350107"/>
            <a:ext cx="54864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46513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BB13D-082A-B316-3E12-88F0D0C8B9D1}"/>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0D47C2CD-8721-BF9A-906E-13E42E1FD3FA}"/>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Tree>
    <p:extLst>
      <p:ext uri="{BB962C8B-B14F-4D97-AF65-F5344CB8AC3E}">
        <p14:creationId xmlns:p14="http://schemas.microsoft.com/office/powerpoint/2010/main" val="287173067"/>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D819CBE-5062-C59D-4362-64AA38AE832F}"/>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Tree>
    <p:extLst>
      <p:ext uri="{BB962C8B-B14F-4D97-AF65-F5344CB8AC3E}">
        <p14:creationId xmlns:p14="http://schemas.microsoft.com/office/powerpoint/2010/main" val="2733301739"/>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8DBDEC-5F7C-A242-18C8-038A60D0ECBD}"/>
              </a:ext>
            </a:extLst>
          </p:cNvPr>
          <p:cNvSpPr>
            <a:spLocks noGrp="1"/>
          </p:cNvSpPr>
          <p:nvPr>
            <p:ph idx="1"/>
          </p:nvPr>
        </p:nvSpPr>
        <p:spPr>
          <a:xfrm>
            <a:off x="5071872" y="419100"/>
            <a:ext cx="6739128" cy="59055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AAE00B5-62AF-ADD7-9CEA-DF05D6FABD4C}"/>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
        <p:nvSpPr>
          <p:cNvPr id="5" name="Title 1">
            <a:extLst>
              <a:ext uri="{FF2B5EF4-FFF2-40B4-BE49-F238E27FC236}">
                <a16:creationId xmlns:a16="http://schemas.microsoft.com/office/drawing/2014/main" id="{BCEC91DB-8233-A7D1-A0A0-91B53E50294C}"/>
              </a:ext>
            </a:extLst>
          </p:cNvPr>
          <p:cNvSpPr>
            <a:spLocks noGrp="1"/>
          </p:cNvSpPr>
          <p:nvPr>
            <p:ph type="title" hasCustomPrompt="1"/>
          </p:nvPr>
        </p:nvSpPr>
        <p:spPr>
          <a:xfrm>
            <a:off x="381000" y="449262"/>
            <a:ext cx="4233863" cy="1193801"/>
          </a:xfrm>
        </p:spPr>
        <p:txBody>
          <a:bodyPr anchor="t"/>
          <a:lstStyle>
            <a:lvl1pPr>
              <a:defRPr sz="2700"/>
            </a:lvl1pPr>
          </a:lstStyle>
          <a:p>
            <a:r>
              <a:rPr lang="en-US"/>
              <a:t>Click to edit Master title style Lorem ipsum dolo</a:t>
            </a:r>
          </a:p>
        </p:txBody>
      </p:sp>
      <p:sp>
        <p:nvSpPr>
          <p:cNvPr id="6" name="Text Placeholder 3">
            <a:extLst>
              <a:ext uri="{FF2B5EF4-FFF2-40B4-BE49-F238E27FC236}">
                <a16:creationId xmlns:a16="http://schemas.microsoft.com/office/drawing/2014/main" id="{1C1F65B5-95A7-88F9-8AF2-FD99D8F0BA6F}"/>
              </a:ext>
            </a:extLst>
          </p:cNvPr>
          <p:cNvSpPr>
            <a:spLocks noGrp="1"/>
          </p:cNvSpPr>
          <p:nvPr>
            <p:ph type="body" sz="half" idx="2"/>
          </p:nvPr>
        </p:nvSpPr>
        <p:spPr>
          <a:xfrm>
            <a:off x="381000" y="1800225"/>
            <a:ext cx="4233863" cy="44862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8169927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9C084EF-2F0F-65D1-FC2D-25D25EE09F22}"/>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
        <p:nvSpPr>
          <p:cNvPr id="8" name="Title 1">
            <a:extLst>
              <a:ext uri="{FF2B5EF4-FFF2-40B4-BE49-F238E27FC236}">
                <a16:creationId xmlns:a16="http://schemas.microsoft.com/office/drawing/2014/main" id="{CC08704C-2DF4-C742-9548-DF9830A3E9AB}"/>
              </a:ext>
            </a:extLst>
          </p:cNvPr>
          <p:cNvSpPr>
            <a:spLocks noGrp="1"/>
          </p:cNvSpPr>
          <p:nvPr>
            <p:ph type="title" hasCustomPrompt="1"/>
          </p:nvPr>
        </p:nvSpPr>
        <p:spPr>
          <a:xfrm>
            <a:off x="381000" y="449262"/>
            <a:ext cx="5657850" cy="1193801"/>
          </a:xfrm>
        </p:spPr>
        <p:txBody>
          <a:bodyPr anchor="t"/>
          <a:lstStyle>
            <a:lvl1pPr>
              <a:defRPr sz="2700"/>
            </a:lvl1pPr>
          </a:lstStyle>
          <a:p>
            <a:r>
              <a:rPr lang="en-US"/>
              <a:t>Click to edit Master title style Lorem ipsum dolo</a:t>
            </a:r>
          </a:p>
        </p:txBody>
      </p:sp>
      <p:sp>
        <p:nvSpPr>
          <p:cNvPr id="9" name="Text Placeholder 3">
            <a:extLst>
              <a:ext uri="{FF2B5EF4-FFF2-40B4-BE49-F238E27FC236}">
                <a16:creationId xmlns:a16="http://schemas.microsoft.com/office/drawing/2014/main" id="{ED5639E6-7C24-0D0C-0F94-FAF7795D3957}"/>
              </a:ext>
            </a:extLst>
          </p:cNvPr>
          <p:cNvSpPr>
            <a:spLocks noGrp="1"/>
          </p:cNvSpPr>
          <p:nvPr>
            <p:ph type="body" sz="half" idx="2"/>
          </p:nvPr>
        </p:nvSpPr>
        <p:spPr>
          <a:xfrm>
            <a:off x="381000" y="1800225"/>
            <a:ext cx="5657850" cy="44862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2" name="Google Shape;63;p8">
            <a:extLst>
              <a:ext uri="{FF2B5EF4-FFF2-40B4-BE49-F238E27FC236}">
                <a16:creationId xmlns:a16="http://schemas.microsoft.com/office/drawing/2014/main" id="{526D4398-31E3-DFCC-D0F2-B04D53B8ADED}"/>
              </a:ext>
            </a:extLst>
          </p:cNvPr>
          <p:cNvPicPr preferRelativeResize="0"/>
          <p:nvPr userDrawn="1"/>
        </p:nvPicPr>
        <p:blipFill>
          <a:blip r:embed="rId2">
            <a:alphaModFix/>
          </a:blip>
          <a:srcRect r="8543"/>
          <a:stretch/>
        </p:blipFill>
        <p:spPr>
          <a:xfrm>
            <a:off x="7632700" y="0"/>
            <a:ext cx="4559300" cy="6899287"/>
          </a:xfrm>
          <a:prstGeom prst="rect">
            <a:avLst/>
          </a:prstGeom>
          <a:noFill/>
          <a:ln>
            <a:noFill/>
          </a:ln>
        </p:spPr>
      </p:pic>
      <p:sp>
        <p:nvSpPr>
          <p:cNvPr id="4" name="Picture Placeholder 12">
            <a:extLst>
              <a:ext uri="{FF2B5EF4-FFF2-40B4-BE49-F238E27FC236}">
                <a16:creationId xmlns:a16="http://schemas.microsoft.com/office/drawing/2014/main" id="{CF7B9EBE-1E95-FE5D-EEC8-966A901D0B8B}"/>
              </a:ext>
            </a:extLst>
          </p:cNvPr>
          <p:cNvSpPr>
            <a:spLocks noGrp="1"/>
          </p:cNvSpPr>
          <p:nvPr>
            <p:ph type="pic" sz="quarter" idx="10" hasCustomPrompt="1"/>
          </p:nvPr>
        </p:nvSpPr>
        <p:spPr>
          <a:xfrm>
            <a:off x="6597650" y="461962"/>
            <a:ext cx="4559300" cy="5824538"/>
          </a:xfrm>
          <a:prstGeom prst="round2DiagRect">
            <a:avLst/>
          </a:prstGeom>
          <a:solidFill>
            <a:schemeClr val="bg1"/>
          </a:solidFill>
        </p:spPr>
        <p:txBody>
          <a:bodyPr/>
          <a:lstStyle/>
          <a:p>
            <a:r>
              <a:rPr lang="en-US"/>
              <a:t>v</a:t>
            </a:r>
          </a:p>
        </p:txBody>
      </p:sp>
    </p:spTree>
    <p:extLst>
      <p:ext uri="{BB962C8B-B14F-4D97-AF65-F5344CB8AC3E}">
        <p14:creationId xmlns:p14="http://schemas.microsoft.com/office/powerpoint/2010/main" val="34151503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ck Bar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BB13D-082A-B316-3E12-88F0D0C8B9D1}"/>
              </a:ext>
            </a:extLst>
          </p:cNvPr>
          <p:cNvSpPr>
            <a:spLocks noGrp="1"/>
          </p:cNvSpPr>
          <p:nvPr>
            <p:ph type="title"/>
          </p:nvPr>
        </p:nvSpPr>
        <p:spPr>
          <a:xfrm>
            <a:off x="375966" y="424826"/>
            <a:ext cx="10515600" cy="533401"/>
          </a:xfrm>
        </p:spPr>
        <p:txBody>
          <a:bodyPr/>
          <a:lstStyle>
            <a:lvl1pPr>
              <a:defRPr>
                <a:solidFill>
                  <a:schemeClr val="bg1"/>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0D47C2CD-8721-BF9A-906E-13E42E1FD3FA}"/>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
        <p:nvSpPr>
          <p:cNvPr id="6" name="Content Placeholder 2">
            <a:extLst>
              <a:ext uri="{FF2B5EF4-FFF2-40B4-BE49-F238E27FC236}">
                <a16:creationId xmlns:a16="http://schemas.microsoft.com/office/drawing/2014/main" id="{502F866C-EDB8-7156-FD98-3CCA88A90166}"/>
              </a:ext>
            </a:extLst>
          </p:cNvPr>
          <p:cNvSpPr>
            <a:spLocks noGrp="1"/>
          </p:cNvSpPr>
          <p:nvPr>
            <p:ph idx="1"/>
          </p:nvPr>
        </p:nvSpPr>
        <p:spPr>
          <a:xfrm>
            <a:off x="386034" y="1419465"/>
            <a:ext cx="10515600" cy="48923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9212922"/>
      </p:ext>
    </p:extLst>
  </p:cSld>
  <p:clrMapOvr>
    <a:masterClrMapping/>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288" userDrawn="1">
          <p15:clr>
            <a:srgbClr val="FBAE40"/>
          </p15:clr>
        </p15:guide>
        <p15:guide id="4" pos="1651" userDrawn="1">
          <p15:clr>
            <a:srgbClr val="FBAE40"/>
          </p15:clr>
        </p15:guide>
        <p15:guide id="5" pos="1723" userDrawn="1">
          <p15:clr>
            <a:srgbClr val="FBAE40"/>
          </p15:clr>
        </p15:guide>
        <p15:guide id="6" pos="3086" userDrawn="1">
          <p15:clr>
            <a:srgbClr val="FBAE40"/>
          </p15:clr>
        </p15:guide>
        <p15:guide id="7" pos="3158" userDrawn="1">
          <p15:clr>
            <a:srgbClr val="FBAE40"/>
          </p15:clr>
        </p15:guide>
        <p15:guide id="8" pos="4521" userDrawn="1">
          <p15:clr>
            <a:srgbClr val="FBAE40"/>
          </p15:clr>
        </p15:guide>
        <p15:guide id="9" pos="4593" userDrawn="1">
          <p15:clr>
            <a:srgbClr val="FBAE40"/>
          </p15:clr>
        </p15:guide>
        <p15:guide id="10" pos="5956" userDrawn="1">
          <p15:clr>
            <a:srgbClr val="FBAE40"/>
          </p15:clr>
        </p15:guide>
        <p15:guide id="11" pos="6028" userDrawn="1">
          <p15:clr>
            <a:srgbClr val="FBAE40"/>
          </p15:clr>
        </p15:guide>
        <p15:guide id="12" pos="7392" userDrawn="1">
          <p15:clr>
            <a:srgbClr val="FBAE40"/>
          </p15:clr>
        </p15:guide>
        <p15:guide id="13" orient="horz" userDrawn="1">
          <p15:clr>
            <a:srgbClr val="FBAE40"/>
          </p15:clr>
        </p15:guide>
        <p15:guide id="14" orient="horz" pos="432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ck Bar Title Content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BB13D-082A-B316-3E12-88F0D0C8B9D1}"/>
              </a:ext>
            </a:extLst>
          </p:cNvPr>
          <p:cNvSpPr>
            <a:spLocks noGrp="1"/>
          </p:cNvSpPr>
          <p:nvPr>
            <p:ph type="title"/>
          </p:nvPr>
        </p:nvSpPr>
        <p:spPr>
          <a:xfrm>
            <a:off x="375966" y="424826"/>
            <a:ext cx="10515600" cy="533401"/>
          </a:xfrm>
        </p:spPr>
        <p:txBody>
          <a:bodyPr/>
          <a:lstStyle>
            <a:lvl1pPr>
              <a:defRPr>
                <a:solidFill>
                  <a:schemeClr val="bg1"/>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0D47C2CD-8721-BF9A-906E-13E42E1FD3FA}"/>
              </a:ext>
            </a:extLst>
          </p:cNvPr>
          <p:cNvSpPr>
            <a:spLocks noGrp="1"/>
          </p:cNvSpPr>
          <p:nvPr>
            <p:ph type="sldNum" sz="quarter" idx="12"/>
          </p:nvPr>
        </p:nvSpPr>
        <p:spPr>
          <a:xfrm>
            <a:off x="4614863" y="6324600"/>
            <a:ext cx="7196137" cy="533400"/>
          </a:xfrm>
          <a:prstGeom prst="rect">
            <a:avLst/>
          </a:prstGeom>
        </p:spPr>
        <p:txBody>
          <a:bodyPr/>
          <a:lstStyle/>
          <a:p>
            <a:fld id="{6C7D1EA5-6DBE-A94B-8E51-8AA2A79E30FE}" type="slidenum">
              <a:t>‹#›</a:t>
            </a:fld>
            <a:endParaRPr lang="en-US"/>
          </a:p>
        </p:txBody>
      </p:sp>
      <p:sp>
        <p:nvSpPr>
          <p:cNvPr id="6" name="Content Placeholder 2">
            <a:extLst>
              <a:ext uri="{FF2B5EF4-FFF2-40B4-BE49-F238E27FC236}">
                <a16:creationId xmlns:a16="http://schemas.microsoft.com/office/drawing/2014/main" id="{502F866C-EDB8-7156-FD98-3CCA88A90166}"/>
              </a:ext>
            </a:extLst>
          </p:cNvPr>
          <p:cNvSpPr>
            <a:spLocks noGrp="1"/>
          </p:cNvSpPr>
          <p:nvPr>
            <p:ph idx="1"/>
          </p:nvPr>
        </p:nvSpPr>
        <p:spPr>
          <a:xfrm>
            <a:off x="386034" y="1419465"/>
            <a:ext cx="5652816" cy="48923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2">
            <a:extLst>
              <a:ext uri="{FF2B5EF4-FFF2-40B4-BE49-F238E27FC236}">
                <a16:creationId xmlns:a16="http://schemas.microsoft.com/office/drawing/2014/main" id="{1CC5DF37-8D46-6D12-493E-36935B2DBE7A}"/>
              </a:ext>
            </a:extLst>
          </p:cNvPr>
          <p:cNvSpPr>
            <a:spLocks noGrp="1"/>
          </p:cNvSpPr>
          <p:nvPr>
            <p:ph type="pic" idx="13"/>
          </p:nvPr>
        </p:nvSpPr>
        <p:spPr>
          <a:xfrm>
            <a:off x="6153152" y="1419465"/>
            <a:ext cx="5657848" cy="4906658"/>
          </a:xfrm>
          <a:solidFill>
            <a:schemeClr val="bg1">
              <a:lumMod val="5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1309451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hyperlink" Target="mailto:info@njhcqi.org"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hyperlink" Target="http://www.bit.ly/NJHCQI" TargetMode="External"/><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hyperlink" Target="http://bit.ly/NJHCQI" TargetMode="Externa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image" Target="../media/image3.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hyperlink" Target="http://bit.ly/NJHCQI" TargetMode="External"/><Relationship Id="rId2" Type="http://schemas.openxmlformats.org/officeDocument/2006/relationships/slideLayout" Target="../slideLayouts/slideLayout17.xml"/><Relationship Id="rId16" Type="http://schemas.openxmlformats.org/officeDocument/2006/relationships/hyperlink" Target="mailto:info@njhcqi.org" TargetMode="Externa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hyperlink" Target="http://www.bit.ly/NJHCQI" TargetMode="Externa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28A89F-E382-10BD-6590-F7BDA247B8CD}"/>
              </a:ext>
            </a:extLst>
          </p:cNvPr>
          <p:cNvSpPr>
            <a:spLocks noGrp="1"/>
          </p:cNvSpPr>
          <p:nvPr>
            <p:ph type="title"/>
          </p:nvPr>
        </p:nvSpPr>
        <p:spPr>
          <a:xfrm>
            <a:off x="375966" y="424826"/>
            <a:ext cx="10515600" cy="1325563"/>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211F57EC-F98A-3A94-575B-8EF6D72BD22C}"/>
              </a:ext>
            </a:extLst>
          </p:cNvPr>
          <p:cNvSpPr>
            <a:spLocks noGrp="1"/>
          </p:cNvSpPr>
          <p:nvPr>
            <p:ph type="body" idx="1"/>
          </p:nvPr>
        </p:nvSpPr>
        <p:spPr>
          <a:xfrm>
            <a:off x="381000" y="1759228"/>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A6680ED-A56A-D165-3F80-E4C36569F7C5}"/>
              </a:ext>
            </a:extLst>
          </p:cNvPr>
          <p:cNvSpPr>
            <a:spLocks noGrp="1"/>
          </p:cNvSpPr>
          <p:nvPr>
            <p:ph type="sldNum" sz="quarter" idx="4"/>
          </p:nvPr>
        </p:nvSpPr>
        <p:spPr>
          <a:xfrm>
            <a:off x="11268634" y="6324600"/>
            <a:ext cx="542365" cy="533400"/>
          </a:xfrm>
          <a:prstGeom prst="rect">
            <a:avLst/>
          </a:prstGeom>
        </p:spPr>
        <p:txBody>
          <a:bodyPr vert="horz" lIns="91440" tIns="45720" rIns="91440" bIns="45720" rtlCol="0" anchor="ctr"/>
          <a:lstStyle>
            <a:lvl1pPr algn="r">
              <a:defRPr sz="1400" b="1">
                <a:solidFill>
                  <a:schemeClr val="accent1"/>
                </a:solidFill>
              </a:defRPr>
            </a:lvl1pPr>
          </a:lstStyle>
          <a:p>
            <a:fld id="{6C7D1EA5-6DBE-A94B-8E51-8AA2A79E30FE}" type="slidenum">
              <a:rPr lang="en-US"/>
              <a:pPr/>
              <a:t>‹#›</a:t>
            </a:fld>
            <a:endParaRPr lang="en-US"/>
          </a:p>
        </p:txBody>
      </p:sp>
      <p:sp>
        <p:nvSpPr>
          <p:cNvPr id="4" name="TextBox 3">
            <a:extLst>
              <a:ext uri="{FF2B5EF4-FFF2-40B4-BE49-F238E27FC236}">
                <a16:creationId xmlns:a16="http://schemas.microsoft.com/office/drawing/2014/main" id="{A0FD0EF7-213F-6F17-67E5-C496880B41AD}"/>
              </a:ext>
            </a:extLst>
          </p:cNvPr>
          <p:cNvSpPr txBox="1"/>
          <p:nvPr userDrawn="1"/>
        </p:nvSpPr>
        <p:spPr>
          <a:xfrm>
            <a:off x="5455861" y="6305550"/>
            <a:ext cx="5906902" cy="571500"/>
          </a:xfrm>
          <a:prstGeom prst="rect">
            <a:avLst/>
          </a:prstGeom>
          <a:noFill/>
        </p:spPr>
        <p:txBody>
          <a:bodyPr wrap="square" rtlCol="0" anchor="ctr" anchorCtr="0">
            <a:noAutofit/>
          </a:bodyPr>
          <a:lstStyle/>
          <a:p>
            <a:pPr marL="0" marR="0" lvl="0" indent="0" algn="r" rtl="0">
              <a:lnSpc>
                <a:spcPct val="150000"/>
              </a:lnSpc>
              <a:spcBef>
                <a:spcPts val="0"/>
              </a:spcBef>
              <a:spcAft>
                <a:spcPts val="0"/>
              </a:spcAft>
              <a:buClr>
                <a:srgbClr val="000000"/>
              </a:buClr>
              <a:buSzPts val="600"/>
              <a:buFont typeface="Arial"/>
              <a:buNone/>
            </a:pPr>
            <a:r>
              <a:rPr lang="en-US" sz="800" b="0" i="0" u="none" strike="noStrike" cap="none" dirty="0">
                <a:solidFill>
                  <a:schemeClr val="accent1"/>
                </a:solidFill>
                <a:uFill>
                  <a:noFill/>
                </a:uFill>
                <a:latin typeface="Aptos" panose="020B0004020202020204" pitchFamily="34" charset="0"/>
                <a:ea typeface="Open Sans"/>
                <a:cs typeface="Open Sans"/>
                <a:sym typeface="Open Sans"/>
                <a:hlinkClick r:id="rId17">
                  <a:extLst>
                    <a:ext uri="{A12FA001-AC4F-418D-AE19-62706E023703}">
                      <ahyp:hlinkClr xmlns:ahyp="http://schemas.microsoft.com/office/drawing/2018/hyperlinkcolor" val="tx"/>
                    </a:ext>
                  </a:extLst>
                </a:hlinkClick>
              </a:rPr>
              <a:t>www.bit.ly/NJHCQI</a:t>
            </a:r>
            <a:r>
              <a:rPr lang="en-US" sz="800" b="0" i="0" u="none" strike="noStrike" cap="none" dirty="0">
                <a:solidFill>
                  <a:schemeClr val="accent1"/>
                </a:solidFill>
                <a:latin typeface="Aptos" panose="020B0004020202020204" pitchFamily="34" charset="0"/>
                <a:ea typeface="Open Sans"/>
                <a:cs typeface="Open Sans"/>
                <a:sym typeface="Open Sans"/>
              </a:rPr>
              <a:t>| </a:t>
            </a:r>
            <a:r>
              <a:rPr lang="en-US" sz="800" b="0" i="0" u="none" strike="noStrike" cap="none" dirty="0">
                <a:solidFill>
                  <a:schemeClr val="accent1"/>
                </a:solidFill>
                <a:uFill>
                  <a:noFill/>
                </a:uFill>
                <a:latin typeface="Aptos" panose="020B0004020202020204" pitchFamily="34" charset="0"/>
                <a:ea typeface="Open Sans"/>
                <a:cs typeface="Open Sans"/>
                <a:sym typeface="Open Sans"/>
                <a:hlinkClick r:id="rId18">
                  <a:extLst>
                    <a:ext uri="{A12FA001-AC4F-418D-AE19-62706E023703}">
                      <ahyp:hlinkClr xmlns:ahyp="http://schemas.microsoft.com/office/drawing/2018/hyperlinkcolor" val="tx"/>
                    </a:ext>
                  </a:extLst>
                </a:hlinkClick>
              </a:rPr>
              <a:t>info@njhcqi.org</a:t>
            </a:r>
            <a:r>
              <a:rPr lang="en-US" sz="800" b="0" i="0" u="none" strike="noStrike" cap="none" dirty="0">
                <a:solidFill>
                  <a:schemeClr val="accent1"/>
                </a:solidFill>
                <a:latin typeface="Aptos" panose="020B0004020202020204" pitchFamily="34" charset="0"/>
                <a:ea typeface="Open Sans"/>
                <a:cs typeface="Open Sans"/>
                <a:sym typeface="Open Sans"/>
              </a:rPr>
              <a:t> | 609.452.5980  | </a:t>
            </a:r>
            <a:r>
              <a:rPr lang="en-US" sz="800" b="0" i="0" u="none" strike="noStrike" cap="none" dirty="0">
                <a:solidFill>
                  <a:schemeClr val="accent1"/>
                </a:solidFill>
                <a:uFill>
                  <a:noFill/>
                </a:uFill>
                <a:latin typeface="Aptos" panose="020B0004020202020204" pitchFamily="34" charset="0"/>
                <a:ea typeface="Open Sans"/>
                <a:cs typeface="Open Sans"/>
                <a:sym typeface="Open Sans"/>
              </a:rPr>
              <a:t>Bluesky</a:t>
            </a:r>
            <a:r>
              <a:rPr lang="en-US" sz="800" b="0" i="0" u="none" strike="noStrike" cap="none" dirty="0">
                <a:solidFill>
                  <a:schemeClr val="accent1"/>
                </a:solidFill>
                <a:latin typeface="Aptos" panose="020B0004020202020204" pitchFamily="34" charset="0"/>
                <a:ea typeface="Open Sans"/>
                <a:cs typeface="Open Sans"/>
                <a:sym typeface="Open Sans"/>
              </a:rPr>
              <a:t>| </a:t>
            </a:r>
            <a:r>
              <a:rPr lang="en-US" sz="800" b="0" i="0" u="none" strike="noStrike" cap="none" dirty="0">
                <a:solidFill>
                  <a:schemeClr val="accent1"/>
                </a:solidFill>
                <a:uFill>
                  <a:noFill/>
                </a:uFill>
                <a:latin typeface="Aptos" panose="020B0004020202020204" pitchFamily="34" charset="0"/>
                <a:ea typeface="Open Sans"/>
                <a:cs typeface="Open Sans"/>
                <a:sym typeface="Open Sans"/>
              </a:rPr>
              <a:t>Facebook</a:t>
            </a:r>
            <a:r>
              <a:rPr lang="en-US" sz="800" b="0" i="0" u="none" strike="noStrike" cap="none" dirty="0">
                <a:solidFill>
                  <a:schemeClr val="accent1"/>
                </a:solidFill>
                <a:latin typeface="Aptos" panose="020B0004020202020204" pitchFamily="34" charset="0"/>
                <a:ea typeface="Open Sans"/>
                <a:cs typeface="Open Sans"/>
                <a:sym typeface="Open Sans"/>
              </a:rPr>
              <a:t> | </a:t>
            </a:r>
            <a:r>
              <a:rPr lang="en-US" sz="800" b="0" i="0" u="none" strike="noStrike" cap="none" dirty="0">
                <a:solidFill>
                  <a:schemeClr val="accent1"/>
                </a:solidFill>
                <a:uFill>
                  <a:noFill/>
                </a:uFill>
                <a:latin typeface="Aptos" panose="020B0004020202020204" pitchFamily="34" charset="0"/>
                <a:ea typeface="Open Sans"/>
                <a:cs typeface="Open Sans"/>
                <a:sym typeface="Open Sans"/>
              </a:rPr>
              <a:t>LinkedIn</a:t>
            </a:r>
            <a:r>
              <a:rPr lang="en-US" sz="800" b="0" i="0" u="none" strike="noStrike" cap="none" dirty="0">
                <a:solidFill>
                  <a:schemeClr val="accent1"/>
                </a:solidFill>
                <a:latin typeface="Aptos" panose="020B0004020202020204" pitchFamily="34" charset="0"/>
                <a:ea typeface="Open Sans"/>
                <a:cs typeface="Open Sans"/>
                <a:sym typeface="Open Sans"/>
              </a:rPr>
              <a:t> | </a:t>
            </a:r>
            <a:r>
              <a:rPr lang="en-US" sz="800" b="0" i="0" u="none" strike="noStrike" cap="none" dirty="0">
                <a:solidFill>
                  <a:schemeClr val="accent1"/>
                </a:solidFill>
                <a:uFill>
                  <a:noFill/>
                </a:uFill>
                <a:latin typeface="Aptos" panose="020B0004020202020204" pitchFamily="34" charset="0"/>
                <a:ea typeface="Open Sans"/>
                <a:cs typeface="Open Sans"/>
                <a:sym typeface="Open Sans"/>
              </a:rPr>
              <a:t>Instagram| YouTube</a:t>
            </a:r>
            <a:endParaRPr lang="en-US" sz="800" b="0" i="0" u="none" strike="noStrike" cap="none" dirty="0">
              <a:solidFill>
                <a:schemeClr val="accent1"/>
              </a:solidFill>
              <a:latin typeface="Aptos" panose="020B0004020202020204" pitchFamily="34" charset="0"/>
              <a:ea typeface="Open Sans"/>
              <a:cs typeface="Open Sans"/>
              <a:sym typeface="Open Sans"/>
            </a:endParaRPr>
          </a:p>
        </p:txBody>
      </p:sp>
      <p:pic>
        <p:nvPicPr>
          <p:cNvPr id="5" name="Picture 4" descr="A blue and black text&#10;&#10;AI-generated content may be incorrect.">
            <a:hlinkClick r:id="rId19"/>
            <a:extLst>
              <a:ext uri="{FF2B5EF4-FFF2-40B4-BE49-F238E27FC236}">
                <a16:creationId xmlns:a16="http://schemas.microsoft.com/office/drawing/2014/main" id="{C35499A6-8E8B-AAF8-A641-F0D71D65CD9E}"/>
              </a:ext>
            </a:extLst>
          </p:cNvPr>
          <p:cNvPicPr>
            <a:picLocks noChangeAspect="1"/>
          </p:cNvPicPr>
          <p:nvPr userDrawn="1"/>
        </p:nvPicPr>
        <p:blipFill>
          <a:blip r:embed="rId20"/>
          <a:stretch>
            <a:fillRect/>
          </a:stretch>
        </p:blipFill>
        <p:spPr>
          <a:xfrm>
            <a:off x="457200" y="6459017"/>
            <a:ext cx="2114938" cy="220306"/>
          </a:xfrm>
          <a:prstGeom prst="rect">
            <a:avLst/>
          </a:prstGeom>
        </p:spPr>
      </p:pic>
    </p:spTree>
    <p:extLst>
      <p:ext uri="{BB962C8B-B14F-4D97-AF65-F5344CB8AC3E}">
        <p14:creationId xmlns:p14="http://schemas.microsoft.com/office/powerpoint/2010/main" val="341272169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706" r:id="rId3"/>
    <p:sldLayoutId id="2147483705" r:id="rId4"/>
    <p:sldLayoutId id="2147483704"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Lst>
  <p:hf hdr="0" ftr="0" dt="0"/>
  <p:txStyles>
    <p:titleStyle>
      <a:lvl1pPr algn="l" defTabSz="914400" rtl="0" eaLnBrk="1" latinLnBrk="0" hangingPunct="1">
        <a:lnSpc>
          <a:spcPct val="90000"/>
        </a:lnSpc>
        <a:spcBef>
          <a:spcPct val="0"/>
        </a:spcBef>
        <a:buNone/>
        <a:defRPr sz="2700" b="1" i="0" kern="1200">
          <a:solidFill>
            <a:schemeClr val="accent1"/>
          </a:solidFill>
          <a:latin typeface="Aptos" panose="020B0004020202020204" pitchFamily="34" charset="0"/>
          <a:ea typeface="Open Sans Extrabold" panose="020B0606030504020204" pitchFamily="34" charset="0"/>
          <a:cs typeface="Open Sans Extrabold" panose="020B0606030504020204" pitchFamily="34" charset="0"/>
        </a:defRPr>
      </a:lvl1pPr>
    </p:titleStyle>
    <p:bodyStyle>
      <a:lvl1pPr marL="228600" indent="-228600" algn="l" defTabSz="914400" rtl="0" eaLnBrk="1" latinLnBrk="0" hangingPunct="1">
        <a:lnSpc>
          <a:spcPct val="90000"/>
        </a:lnSpc>
        <a:spcBef>
          <a:spcPts val="1000"/>
        </a:spcBef>
        <a:buClrTx/>
        <a:buFont typeface="Arial" panose="020B0604020202020204" pitchFamily="34" charset="0"/>
        <a:buChar char="•"/>
        <a:defRPr sz="1600" kern="1200">
          <a:solidFill>
            <a:schemeClr val="tx1"/>
          </a:solidFill>
          <a:latin typeface="Aptos" panose="020B0004020202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Tx/>
        <a:buFont typeface="Arial" panose="020B0604020202020204" pitchFamily="34" charset="0"/>
        <a:buChar char="•"/>
        <a:defRPr sz="1400" kern="1200">
          <a:solidFill>
            <a:schemeClr val="tx1"/>
          </a:solidFill>
          <a:latin typeface="Aptos" panose="020B0004020202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200" kern="1200">
          <a:solidFill>
            <a:schemeClr val="tx1"/>
          </a:solidFill>
          <a:latin typeface="Aptos" panose="020B0004020202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000" kern="1200">
          <a:solidFill>
            <a:schemeClr val="tx1"/>
          </a:solidFill>
          <a:latin typeface="Aptos" panose="020B0004020202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Tx/>
        <a:buFont typeface="Arial" panose="020B0604020202020204" pitchFamily="34" charset="0"/>
        <a:buChar char="•"/>
        <a:defRPr sz="800" kern="1200">
          <a:solidFill>
            <a:schemeClr val="tx1"/>
          </a:solidFill>
          <a:latin typeface="Aptos" panose="020B0004020202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288">
          <p15:clr>
            <a:srgbClr val="F26B43"/>
          </p15:clr>
        </p15:guide>
        <p15:guide id="4" pos="1113">
          <p15:clr>
            <a:srgbClr val="F26B43"/>
          </p15:clr>
        </p15:guide>
        <p15:guide id="5" pos="1185">
          <p15:clr>
            <a:srgbClr val="F26B43"/>
          </p15:clr>
        </p15:guide>
        <p15:guide id="6" pos="2016" userDrawn="1">
          <p15:clr>
            <a:srgbClr val="F26B43"/>
          </p15:clr>
        </p15:guide>
        <p15:guide id="7" pos="2082">
          <p15:clr>
            <a:srgbClr val="F26B43"/>
          </p15:clr>
        </p15:guide>
        <p15:guide id="8" pos="2907">
          <p15:clr>
            <a:srgbClr val="F26B43"/>
          </p15:clr>
        </p15:guide>
        <p15:guide id="9" pos="2979">
          <p15:clr>
            <a:srgbClr val="F26B43"/>
          </p15:clr>
        </p15:guide>
        <p15:guide id="10" pos="3804">
          <p15:clr>
            <a:srgbClr val="F26B43"/>
          </p15:clr>
        </p15:guide>
        <p15:guide id="11" pos="3876">
          <p15:clr>
            <a:srgbClr val="F26B43"/>
          </p15:clr>
        </p15:guide>
        <p15:guide id="12" pos="4701">
          <p15:clr>
            <a:srgbClr val="F26B43"/>
          </p15:clr>
        </p15:guide>
        <p15:guide id="13" pos="4773">
          <p15:clr>
            <a:srgbClr val="F26B43"/>
          </p15:clr>
        </p15:guide>
        <p15:guide id="14" pos="5592" userDrawn="1">
          <p15:clr>
            <a:srgbClr val="F26B43"/>
          </p15:clr>
        </p15:guide>
        <p15:guide id="15" pos="5670">
          <p15:clr>
            <a:srgbClr val="F26B43"/>
          </p15:clr>
        </p15:guide>
        <p15:guide id="16" pos="6495">
          <p15:clr>
            <a:srgbClr val="F26B43"/>
          </p15:clr>
        </p15:guide>
        <p15:guide id="17" pos="6567">
          <p15:clr>
            <a:srgbClr val="F26B43"/>
          </p15:clr>
        </p15:guide>
        <p15:guide id="18" pos="7368" userDrawn="1">
          <p15:clr>
            <a:srgbClr val="F26B43"/>
          </p15:clr>
        </p15:guide>
        <p15:guide id="19" orient="horz">
          <p15:clr>
            <a:srgbClr val="F26B43"/>
          </p15:clr>
        </p15:guide>
        <p15:guide id="20" orient="horz" pos="4320">
          <p15:clr>
            <a:srgbClr val="F26B43"/>
          </p15:clr>
        </p15:guide>
        <p15:guide id="21" orient="horz" pos="288">
          <p15:clr>
            <a:srgbClr val="F26B43"/>
          </p15:clr>
        </p15:guide>
        <p15:guide id="22" orient="horz" pos="3960">
          <p15:clr>
            <a:srgbClr val="F26B43"/>
          </p15:clr>
        </p15:guide>
        <p15:guide id="23" pos="240">
          <p15:clr>
            <a:srgbClr val="F26B43"/>
          </p15:clr>
        </p15:guide>
        <p15:guide id="24" pos="7416" userDrawn="1">
          <p15:clr>
            <a:srgbClr val="F26B43"/>
          </p15:clr>
        </p15:guide>
        <p15:guide id="25" orient="horz" pos="264">
          <p15:clr>
            <a:srgbClr val="F26B43"/>
          </p15:clr>
        </p15:guide>
        <p15:guide id="26" orient="horz" pos="398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28A89F-E382-10BD-6590-F7BDA247B8CD}"/>
              </a:ext>
            </a:extLst>
          </p:cNvPr>
          <p:cNvSpPr>
            <a:spLocks noGrp="1"/>
          </p:cNvSpPr>
          <p:nvPr>
            <p:ph type="title"/>
          </p:nvPr>
        </p:nvSpPr>
        <p:spPr>
          <a:xfrm>
            <a:off x="375966" y="424826"/>
            <a:ext cx="10515600" cy="1325563"/>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211F57EC-F98A-3A94-575B-8EF6D72BD22C}"/>
              </a:ext>
            </a:extLst>
          </p:cNvPr>
          <p:cNvSpPr>
            <a:spLocks noGrp="1"/>
          </p:cNvSpPr>
          <p:nvPr>
            <p:ph type="body" idx="1"/>
          </p:nvPr>
        </p:nvSpPr>
        <p:spPr>
          <a:xfrm>
            <a:off x="381000" y="1759228"/>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A6680ED-A56A-D165-3F80-E4C36569F7C5}"/>
              </a:ext>
            </a:extLst>
          </p:cNvPr>
          <p:cNvSpPr>
            <a:spLocks noGrp="1"/>
          </p:cNvSpPr>
          <p:nvPr>
            <p:ph type="sldNum" sz="quarter" idx="4"/>
          </p:nvPr>
        </p:nvSpPr>
        <p:spPr>
          <a:xfrm>
            <a:off x="11026588" y="6324600"/>
            <a:ext cx="784412" cy="533400"/>
          </a:xfrm>
          <a:prstGeom prst="rect">
            <a:avLst/>
          </a:prstGeom>
        </p:spPr>
        <p:txBody>
          <a:bodyPr vert="horz" lIns="91440" tIns="45720" rIns="91440" bIns="45720" rtlCol="0" anchor="ctr"/>
          <a:lstStyle>
            <a:lvl1pPr algn="r">
              <a:defRPr sz="1400" b="1">
                <a:solidFill>
                  <a:schemeClr val="bg1"/>
                </a:solidFill>
              </a:defRPr>
            </a:lvl1pPr>
          </a:lstStyle>
          <a:p>
            <a:fld id="{6C7D1EA5-6DBE-A94B-8E51-8AA2A79E30FE}" type="slidenum">
              <a:rPr lang="en-US"/>
              <a:pPr/>
              <a:t>‹#›</a:t>
            </a:fld>
            <a:endParaRPr lang="en-US"/>
          </a:p>
        </p:txBody>
      </p:sp>
      <p:sp>
        <p:nvSpPr>
          <p:cNvPr id="4" name="TextBox 3">
            <a:extLst>
              <a:ext uri="{FF2B5EF4-FFF2-40B4-BE49-F238E27FC236}">
                <a16:creationId xmlns:a16="http://schemas.microsoft.com/office/drawing/2014/main" id="{A0FD0EF7-213F-6F17-67E5-C496880B41AD}"/>
              </a:ext>
            </a:extLst>
          </p:cNvPr>
          <p:cNvSpPr txBox="1"/>
          <p:nvPr userDrawn="1"/>
        </p:nvSpPr>
        <p:spPr>
          <a:xfrm>
            <a:off x="5092792" y="6286501"/>
            <a:ext cx="5906902" cy="571500"/>
          </a:xfrm>
          <a:prstGeom prst="rect">
            <a:avLst/>
          </a:prstGeom>
          <a:noFill/>
        </p:spPr>
        <p:txBody>
          <a:bodyPr wrap="square" rtlCol="0" anchor="ctr" anchorCtr="0">
            <a:noAutofit/>
          </a:bodyPr>
          <a:lstStyle/>
          <a:p>
            <a:pPr marL="0" marR="0" lvl="0" indent="0" algn="r" rtl="0">
              <a:lnSpc>
                <a:spcPct val="150000"/>
              </a:lnSpc>
              <a:spcBef>
                <a:spcPts val="0"/>
              </a:spcBef>
              <a:spcAft>
                <a:spcPts val="0"/>
              </a:spcAft>
              <a:buClr>
                <a:srgbClr val="000000"/>
              </a:buClr>
              <a:buSzPts val="600"/>
              <a:buFont typeface="Arial"/>
              <a:buNone/>
            </a:pPr>
            <a:r>
              <a:rPr lang="en-US" sz="800" b="0" i="0" u="none" strike="noStrike" cap="none" dirty="0">
                <a:solidFill>
                  <a:schemeClr val="bg1"/>
                </a:solidFill>
                <a:uFill>
                  <a:noFill/>
                </a:uFill>
                <a:latin typeface="Aptos" panose="020B0004020202020204" pitchFamily="34" charset="0"/>
                <a:ea typeface="Open Sans"/>
                <a:cs typeface="Open Sans"/>
                <a:sym typeface="Open Sans"/>
                <a:hlinkClick r:id="rId15">
                  <a:extLst>
                    <a:ext uri="{A12FA001-AC4F-418D-AE19-62706E023703}">
                      <ahyp:hlinkClr xmlns:ahyp="http://schemas.microsoft.com/office/drawing/2018/hyperlinkcolor" val="tx"/>
                    </a:ext>
                  </a:extLst>
                </a:hlinkClick>
              </a:rPr>
              <a:t>www.bit.ly/NJHCQI</a:t>
            </a:r>
            <a:r>
              <a:rPr lang="en-US" sz="800" b="0" i="0" u="none" strike="noStrike" cap="none" dirty="0">
                <a:solidFill>
                  <a:schemeClr val="bg1"/>
                </a:solidFill>
                <a:latin typeface="Aptos" panose="020B0004020202020204" pitchFamily="34" charset="0"/>
                <a:ea typeface="Open Sans"/>
                <a:cs typeface="Open Sans"/>
                <a:sym typeface="Open Sans"/>
              </a:rPr>
              <a:t>| </a:t>
            </a:r>
            <a:r>
              <a:rPr lang="en-US" sz="800" b="0" i="0" u="none" strike="noStrike" cap="none" dirty="0">
                <a:solidFill>
                  <a:schemeClr val="bg1"/>
                </a:solidFill>
                <a:uFill>
                  <a:noFill/>
                </a:uFill>
                <a:latin typeface="Aptos" panose="020B0004020202020204" pitchFamily="34" charset="0"/>
                <a:ea typeface="Open Sans"/>
                <a:cs typeface="Open Sans"/>
                <a:sym typeface="Open Sans"/>
                <a:hlinkClick r:id="rId16">
                  <a:extLst>
                    <a:ext uri="{A12FA001-AC4F-418D-AE19-62706E023703}">
                      <ahyp:hlinkClr xmlns:ahyp="http://schemas.microsoft.com/office/drawing/2018/hyperlinkcolor" val="tx"/>
                    </a:ext>
                  </a:extLst>
                </a:hlinkClick>
              </a:rPr>
              <a:t>info@njhcqi.org</a:t>
            </a:r>
            <a:r>
              <a:rPr lang="en-US" sz="800" b="0" i="0" u="none" strike="noStrike" cap="none" dirty="0">
                <a:solidFill>
                  <a:schemeClr val="bg1"/>
                </a:solidFill>
                <a:latin typeface="Aptos" panose="020B0004020202020204" pitchFamily="34" charset="0"/>
                <a:ea typeface="Open Sans"/>
                <a:cs typeface="Open Sans"/>
                <a:sym typeface="Open Sans"/>
              </a:rPr>
              <a:t> | 609.452.5980  | </a:t>
            </a:r>
            <a:r>
              <a:rPr lang="en-US" sz="800" b="0" i="0" u="none" strike="noStrike" cap="none" dirty="0">
                <a:solidFill>
                  <a:schemeClr val="bg1"/>
                </a:solidFill>
                <a:uFill>
                  <a:noFill/>
                </a:uFill>
                <a:latin typeface="Aptos" panose="020B0004020202020204" pitchFamily="34" charset="0"/>
                <a:ea typeface="Open Sans"/>
                <a:cs typeface="Open Sans"/>
                <a:sym typeface="Open Sans"/>
              </a:rPr>
              <a:t>Bluesky</a:t>
            </a:r>
            <a:r>
              <a:rPr lang="en-US" sz="800" b="0" i="0" u="none" strike="noStrike" cap="none" dirty="0">
                <a:solidFill>
                  <a:schemeClr val="bg1"/>
                </a:solidFill>
                <a:latin typeface="Aptos" panose="020B0004020202020204" pitchFamily="34" charset="0"/>
                <a:ea typeface="Open Sans"/>
                <a:cs typeface="Open Sans"/>
                <a:sym typeface="Open Sans"/>
              </a:rPr>
              <a:t>| </a:t>
            </a:r>
            <a:r>
              <a:rPr lang="en-US" sz="800" b="0" i="0" u="none" strike="noStrike" cap="none" dirty="0">
                <a:solidFill>
                  <a:schemeClr val="bg1"/>
                </a:solidFill>
                <a:uFill>
                  <a:noFill/>
                </a:uFill>
                <a:latin typeface="Aptos" panose="020B0004020202020204" pitchFamily="34" charset="0"/>
                <a:ea typeface="Open Sans"/>
                <a:cs typeface="Open Sans"/>
                <a:sym typeface="Open Sans"/>
              </a:rPr>
              <a:t>Facebook</a:t>
            </a:r>
            <a:r>
              <a:rPr lang="en-US" sz="800" b="0" i="0" u="none" strike="noStrike" cap="none" dirty="0">
                <a:solidFill>
                  <a:schemeClr val="bg1"/>
                </a:solidFill>
                <a:latin typeface="Aptos" panose="020B0004020202020204" pitchFamily="34" charset="0"/>
                <a:ea typeface="Open Sans"/>
                <a:cs typeface="Open Sans"/>
                <a:sym typeface="Open Sans"/>
              </a:rPr>
              <a:t> | </a:t>
            </a:r>
            <a:r>
              <a:rPr lang="en-US" sz="800" b="0" i="0" u="none" strike="noStrike" cap="none" dirty="0">
                <a:solidFill>
                  <a:schemeClr val="bg1"/>
                </a:solidFill>
                <a:uFill>
                  <a:noFill/>
                </a:uFill>
                <a:latin typeface="Aptos" panose="020B0004020202020204" pitchFamily="34" charset="0"/>
                <a:ea typeface="Open Sans"/>
                <a:cs typeface="Open Sans"/>
                <a:sym typeface="Open Sans"/>
              </a:rPr>
              <a:t>LinkedIn</a:t>
            </a:r>
            <a:r>
              <a:rPr lang="en-US" sz="800" b="0" i="0" u="none" strike="noStrike" cap="none" dirty="0">
                <a:solidFill>
                  <a:schemeClr val="bg1"/>
                </a:solidFill>
                <a:latin typeface="Aptos" panose="020B0004020202020204" pitchFamily="34" charset="0"/>
                <a:ea typeface="Open Sans"/>
                <a:cs typeface="Open Sans"/>
                <a:sym typeface="Open Sans"/>
              </a:rPr>
              <a:t> | </a:t>
            </a:r>
            <a:r>
              <a:rPr lang="en-US" sz="800" b="0" i="0" u="none" strike="noStrike" cap="none" dirty="0">
                <a:solidFill>
                  <a:schemeClr val="bg1"/>
                </a:solidFill>
                <a:uFill>
                  <a:noFill/>
                </a:uFill>
                <a:latin typeface="Aptos" panose="020B0004020202020204" pitchFamily="34" charset="0"/>
                <a:ea typeface="Open Sans"/>
                <a:cs typeface="Open Sans"/>
                <a:sym typeface="Open Sans"/>
              </a:rPr>
              <a:t>Instagram| YouTube</a:t>
            </a:r>
            <a:endParaRPr lang="en-US" sz="800" b="0" i="0" u="none" strike="noStrike" cap="none" dirty="0">
              <a:solidFill>
                <a:schemeClr val="bg1"/>
              </a:solidFill>
              <a:latin typeface="Aptos" panose="020B0004020202020204" pitchFamily="34" charset="0"/>
              <a:ea typeface="Open Sans"/>
              <a:cs typeface="Open Sans"/>
              <a:sym typeface="Open Sans"/>
            </a:endParaRPr>
          </a:p>
        </p:txBody>
      </p:sp>
      <p:pic>
        <p:nvPicPr>
          <p:cNvPr id="7" name="Picture 6">
            <a:hlinkClick r:id="rId17"/>
            <a:extLst>
              <a:ext uri="{FF2B5EF4-FFF2-40B4-BE49-F238E27FC236}">
                <a16:creationId xmlns:a16="http://schemas.microsoft.com/office/drawing/2014/main" id="{7B6CC036-A53A-9850-2AE5-0F9F8ECD3DDA}"/>
              </a:ext>
            </a:extLst>
          </p:cNvPr>
          <p:cNvPicPr>
            <a:picLocks noChangeAspect="1"/>
          </p:cNvPicPr>
          <p:nvPr userDrawn="1"/>
        </p:nvPicPr>
        <p:blipFill>
          <a:blip r:embed="rId18"/>
          <a:srcRect/>
          <a:stretch/>
        </p:blipFill>
        <p:spPr>
          <a:xfrm>
            <a:off x="457200" y="6459458"/>
            <a:ext cx="2114938" cy="219424"/>
          </a:xfrm>
          <a:prstGeom prst="rect">
            <a:avLst/>
          </a:prstGeom>
        </p:spPr>
      </p:pic>
    </p:spTree>
    <p:extLst>
      <p:ext uri="{BB962C8B-B14F-4D97-AF65-F5344CB8AC3E}">
        <p14:creationId xmlns:p14="http://schemas.microsoft.com/office/powerpoint/2010/main" val="27024496"/>
      </p:ext>
    </p:extLst>
  </p:cSld>
  <p:clrMap bg1="lt1" tx1="dk1" bg2="lt2" tx2="dk2" accent1="accent1" accent2="accent2" accent3="accent3" accent4="accent4" accent5="accent5" accent6="accent6" hlink="hlink" folHlink="folHlink"/>
  <p:sldLayoutIdLst>
    <p:sldLayoutId id="2147483691" r:id="rId1"/>
    <p:sldLayoutId id="2147483703"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hf hdr="0" ftr="0" dt="0"/>
  <p:txStyles>
    <p:titleStyle>
      <a:lvl1pPr algn="l" defTabSz="914400" rtl="0" eaLnBrk="1" latinLnBrk="0" hangingPunct="1">
        <a:lnSpc>
          <a:spcPct val="90000"/>
        </a:lnSpc>
        <a:spcBef>
          <a:spcPct val="0"/>
        </a:spcBef>
        <a:buNone/>
        <a:defRPr sz="2700" b="1" i="0" kern="1200">
          <a:solidFill>
            <a:schemeClr val="bg1"/>
          </a:solidFill>
          <a:latin typeface="Aptos" panose="020B0004020202020204" pitchFamily="34" charset="0"/>
          <a:ea typeface="Open Sans Extrabold" panose="020B0606030504020204" pitchFamily="34" charset="0"/>
          <a:cs typeface="Open Sans Extrabold" panose="020B0606030504020204" pitchFamily="34" charset="0"/>
        </a:defRPr>
      </a:lvl1pPr>
    </p:titleStyle>
    <p:bodyStyle>
      <a:lvl1pPr marL="228600" indent="-228600" algn="l" defTabSz="914400" rtl="0" eaLnBrk="1" latinLnBrk="0" hangingPunct="1">
        <a:lnSpc>
          <a:spcPct val="90000"/>
        </a:lnSpc>
        <a:spcBef>
          <a:spcPts val="1000"/>
        </a:spcBef>
        <a:buClrTx/>
        <a:buFont typeface="Arial" panose="020B0604020202020204" pitchFamily="34" charset="0"/>
        <a:buChar char="•"/>
        <a:defRPr sz="1600" kern="1200">
          <a:solidFill>
            <a:schemeClr val="bg1"/>
          </a:solidFill>
          <a:latin typeface="Aptos" panose="020B0004020202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Tx/>
        <a:buFont typeface="Arial" panose="020B0604020202020204" pitchFamily="34" charset="0"/>
        <a:buChar char="•"/>
        <a:defRPr sz="1400" kern="1200">
          <a:solidFill>
            <a:schemeClr val="bg1"/>
          </a:solidFill>
          <a:latin typeface="Aptos" panose="020B0004020202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200" kern="1200">
          <a:solidFill>
            <a:schemeClr val="bg1"/>
          </a:solidFill>
          <a:latin typeface="Aptos" panose="020B0004020202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000" kern="1200">
          <a:solidFill>
            <a:schemeClr val="bg1"/>
          </a:solidFill>
          <a:latin typeface="Aptos" panose="020B0004020202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Tx/>
        <a:buFont typeface="Arial" panose="020B0604020202020204" pitchFamily="34" charset="0"/>
        <a:buChar char="•"/>
        <a:defRPr sz="800" kern="1200">
          <a:solidFill>
            <a:schemeClr val="bg1"/>
          </a:solidFill>
          <a:latin typeface="Aptos" panose="020B0004020202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288">
          <p15:clr>
            <a:srgbClr val="F26B43"/>
          </p15:clr>
        </p15:guide>
        <p15:guide id="4" pos="1113">
          <p15:clr>
            <a:srgbClr val="F26B43"/>
          </p15:clr>
        </p15:guide>
        <p15:guide id="5" pos="1185">
          <p15:clr>
            <a:srgbClr val="F26B43"/>
          </p15:clr>
        </p15:guide>
        <p15:guide id="6" pos="2016" userDrawn="1">
          <p15:clr>
            <a:srgbClr val="F26B43"/>
          </p15:clr>
        </p15:guide>
        <p15:guide id="7" pos="2082">
          <p15:clr>
            <a:srgbClr val="F26B43"/>
          </p15:clr>
        </p15:guide>
        <p15:guide id="8" pos="2907">
          <p15:clr>
            <a:srgbClr val="F26B43"/>
          </p15:clr>
        </p15:guide>
        <p15:guide id="9" pos="2979">
          <p15:clr>
            <a:srgbClr val="F26B43"/>
          </p15:clr>
        </p15:guide>
        <p15:guide id="10" pos="3804">
          <p15:clr>
            <a:srgbClr val="F26B43"/>
          </p15:clr>
        </p15:guide>
        <p15:guide id="11" pos="3876">
          <p15:clr>
            <a:srgbClr val="F26B43"/>
          </p15:clr>
        </p15:guide>
        <p15:guide id="12" pos="4701">
          <p15:clr>
            <a:srgbClr val="F26B43"/>
          </p15:clr>
        </p15:guide>
        <p15:guide id="13" pos="4773">
          <p15:clr>
            <a:srgbClr val="F26B43"/>
          </p15:clr>
        </p15:guide>
        <p15:guide id="14" pos="5592" userDrawn="1">
          <p15:clr>
            <a:srgbClr val="F26B43"/>
          </p15:clr>
        </p15:guide>
        <p15:guide id="15" pos="5670">
          <p15:clr>
            <a:srgbClr val="F26B43"/>
          </p15:clr>
        </p15:guide>
        <p15:guide id="16" pos="6495">
          <p15:clr>
            <a:srgbClr val="F26B43"/>
          </p15:clr>
        </p15:guide>
        <p15:guide id="17" pos="6567">
          <p15:clr>
            <a:srgbClr val="F26B43"/>
          </p15:clr>
        </p15:guide>
        <p15:guide id="18" pos="7368" userDrawn="1">
          <p15:clr>
            <a:srgbClr val="F26B43"/>
          </p15:clr>
        </p15:guide>
        <p15:guide id="19" orient="horz">
          <p15:clr>
            <a:srgbClr val="F26B43"/>
          </p15:clr>
        </p15:guide>
        <p15:guide id="20" orient="horz" pos="4320">
          <p15:clr>
            <a:srgbClr val="F26B43"/>
          </p15:clr>
        </p15:guide>
        <p15:guide id="21" orient="horz" pos="288">
          <p15:clr>
            <a:srgbClr val="F26B43"/>
          </p15:clr>
        </p15:guide>
        <p15:guide id="22" orient="horz" pos="3960">
          <p15:clr>
            <a:srgbClr val="F26B43"/>
          </p15:clr>
        </p15:guide>
        <p15:guide id="23" pos="240">
          <p15:clr>
            <a:srgbClr val="F26B43"/>
          </p15:clr>
        </p15:guide>
        <p15:guide id="24" pos="7416" userDrawn="1">
          <p15:clr>
            <a:srgbClr val="F26B43"/>
          </p15:clr>
        </p15:guide>
        <p15:guide id="25" orient="horz" pos="264">
          <p15:clr>
            <a:srgbClr val="F26B43"/>
          </p15:clr>
        </p15:guide>
        <p15:guide id="26" orient="horz" pos="39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8.svg"/><Relationship Id="rId7" Type="http://schemas.openxmlformats.org/officeDocument/2006/relationships/hyperlink" Target="https://dmahs-nj.my.site.com/addressupdat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svg"/><Relationship Id="rId10" Type="http://schemas.openxmlformats.org/officeDocument/2006/relationships/image" Target="../media/image13.png"/><Relationship Id="rId4" Type="http://schemas.openxmlformats.org/officeDocument/2006/relationships/hyperlink" Target="http://www.njfcchecker.nj.gov/" TargetMode="External"/><Relationship Id="rId9"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6.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hyperlink" Target="mailto:HR1feedback@njhcqi.org" TargetMode="External"/><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svg"/><Relationship Id="rId1" Type="http://schemas.openxmlformats.org/officeDocument/2006/relationships/slideLayout" Target="../slideLayouts/slideLayout10.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hyperlink" Target="http://medicaidworkrules.nj.gov/" TargetMode="External"/><Relationship Id="rId7" Type="http://schemas.openxmlformats.org/officeDocument/2006/relationships/image" Target="../media/image20.svg"/><Relationship Id="rId2" Type="http://schemas.openxmlformats.org/officeDocument/2006/relationships/hyperlink" Target="http://www.njfcchecker.nj.gov/" TargetMode="Externa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hyperlink" Target="http://dmahs-nj.my.site.com/addressupdate" TargetMode="External"/><Relationship Id="rId9" Type="http://schemas.openxmlformats.org/officeDocument/2006/relationships/image" Target="../media/image22.svg"/></Relationships>
</file>

<file path=ppt/slides/_rels/slide1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slideLayout" Target="../slideLayouts/slideLayout2.xml"/><Relationship Id="rId5" Type="http://schemas.openxmlformats.org/officeDocument/2006/relationships/image" Target="../media/image27.svg"/><Relationship Id="rId4" Type="http://schemas.openxmlformats.org/officeDocument/2006/relationships/image" Target="../media/image26.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1223E0D-EF93-E00A-2B7E-4E0F542975F2}"/>
              </a:ext>
            </a:extLst>
          </p:cNvPr>
          <p:cNvSpPr>
            <a:spLocks noGrp="1" noRot="1" noMove="1" noResize="1" noEditPoints="1" noAdjustHandles="1" noChangeArrowheads="1" noChangeShapeType="1"/>
          </p:cNvSpPr>
          <p:nvPr/>
        </p:nvSpPr>
        <p:spPr>
          <a:xfrm>
            <a:off x="0" y="6286500"/>
            <a:ext cx="12192000" cy="571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91F811B-1822-A441-63D2-248614FAA006}"/>
              </a:ext>
            </a:extLst>
          </p:cNvPr>
          <p:cNvSpPr>
            <a:spLocks/>
          </p:cNvSpPr>
          <p:nvPr/>
        </p:nvSpPr>
        <p:spPr>
          <a:xfrm>
            <a:off x="7462838" y="0"/>
            <a:ext cx="4729162" cy="685800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 name="Title 1">
            <a:extLst>
              <a:ext uri="{FF2B5EF4-FFF2-40B4-BE49-F238E27FC236}">
                <a16:creationId xmlns:a16="http://schemas.microsoft.com/office/drawing/2014/main" id="{8A4E279E-DF6F-1B9B-553C-57ED997226DF}"/>
              </a:ext>
            </a:extLst>
          </p:cNvPr>
          <p:cNvSpPr txBox="1">
            <a:spLocks/>
          </p:cNvSpPr>
          <p:nvPr/>
        </p:nvSpPr>
        <p:spPr>
          <a:xfrm>
            <a:off x="455041" y="1390237"/>
            <a:ext cx="7757890" cy="1475301"/>
          </a:xfrm>
          <a:prstGeom prst="rect">
            <a:avLst/>
          </a:prstGeom>
        </p:spPr>
        <p:txBody>
          <a:bodyPr/>
          <a:lstStyle>
            <a:lvl1pPr algn="l" defTabSz="914400" rtl="0" eaLnBrk="1" latinLnBrk="0" hangingPunct="1">
              <a:lnSpc>
                <a:spcPct val="90000"/>
              </a:lnSpc>
              <a:spcBef>
                <a:spcPct val="0"/>
              </a:spcBef>
              <a:buNone/>
              <a:defRPr sz="2700" b="1" i="0" kern="120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sz="4500" dirty="0">
                <a:latin typeface="Aptos" panose="020B0004020202020204" pitchFamily="34" charset="0"/>
              </a:rPr>
              <a:t>Federal Changes </a:t>
            </a:r>
            <a:br>
              <a:rPr lang="en-US" sz="4500" dirty="0">
                <a:latin typeface="Aptos" panose="020B0004020202020204" pitchFamily="34" charset="0"/>
              </a:rPr>
            </a:br>
            <a:r>
              <a:rPr lang="en-US" sz="4500" dirty="0">
                <a:latin typeface="Aptos" panose="020B0004020202020204" pitchFamily="34" charset="0"/>
              </a:rPr>
              <a:t>to NJ FamilyCare </a:t>
            </a:r>
            <a:br>
              <a:rPr lang="en-US" sz="4500" dirty="0">
                <a:latin typeface="Aptos" panose="020B0004020202020204" pitchFamily="34" charset="0"/>
              </a:rPr>
            </a:br>
            <a:r>
              <a:rPr lang="en-US" sz="4500" dirty="0">
                <a:latin typeface="Aptos" panose="020B0004020202020204" pitchFamily="34" charset="0"/>
              </a:rPr>
              <a:t>for Expansion Adults</a:t>
            </a:r>
          </a:p>
        </p:txBody>
      </p:sp>
      <p:sp>
        <p:nvSpPr>
          <p:cNvPr id="4" name="Subtitle 2">
            <a:extLst>
              <a:ext uri="{FF2B5EF4-FFF2-40B4-BE49-F238E27FC236}">
                <a16:creationId xmlns:a16="http://schemas.microsoft.com/office/drawing/2014/main" id="{DFCDBAE6-40B0-9DFC-BB40-94758D431818}"/>
              </a:ext>
            </a:extLst>
          </p:cNvPr>
          <p:cNvSpPr txBox="1">
            <a:spLocks/>
          </p:cNvSpPr>
          <p:nvPr/>
        </p:nvSpPr>
        <p:spPr>
          <a:xfrm>
            <a:off x="455041" y="3334989"/>
            <a:ext cx="5949047" cy="1475302"/>
          </a:xfrm>
          <a:prstGeom prst="rect">
            <a:avLst/>
          </a:prstGeom>
        </p:spPr>
        <p:txBody>
          <a:bodyPr/>
          <a:lstStyle>
            <a:lvl1pPr marL="228600" indent="-228600" algn="l" defTabSz="914400" rtl="0" eaLnBrk="1" latinLnBrk="0" hangingPunct="1">
              <a:lnSpc>
                <a:spcPct val="90000"/>
              </a:lnSpc>
              <a:spcBef>
                <a:spcPts val="1000"/>
              </a:spcBef>
              <a:buClrTx/>
              <a:buFont typeface="Arial" panose="020B0604020202020204" pitchFamily="34" charset="0"/>
              <a:buChar char="•"/>
              <a:defRPr sz="16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Tx/>
              <a:buFont typeface="Arial" panose="020B0604020202020204" pitchFamily="34" charset="0"/>
              <a:buChar char="•"/>
              <a:defRPr sz="14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2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Tx/>
              <a:buFont typeface="Arial" panose="020B0604020202020204" pitchFamily="34" charset="0"/>
              <a:buChar char="•"/>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301"/>
              </a:spcAft>
              <a:buNone/>
            </a:pPr>
            <a:r>
              <a:rPr lang="en-US" sz="2000" b="1" dirty="0">
                <a:latin typeface="Aptos" panose="020B0004020202020204" pitchFamily="34" charset="0"/>
                <a:ea typeface="Arial" pitchFamily="34" charset="-122"/>
                <a:cs typeface="Arial" pitchFamily="34" charset="-120"/>
              </a:rPr>
              <a:t>Webinar 2: Scenarios and Timelines</a:t>
            </a:r>
            <a:endParaRPr lang="en-US" sz="2000" b="1" dirty="0">
              <a:latin typeface="Aptos" panose="020B0004020202020204" pitchFamily="34" charset="0"/>
            </a:endParaRPr>
          </a:p>
          <a:p>
            <a:pPr marL="0" indent="0">
              <a:lnSpc>
                <a:spcPct val="100000"/>
              </a:lnSpc>
              <a:spcBef>
                <a:spcPts val="0"/>
              </a:spcBef>
              <a:spcAft>
                <a:spcPts val="301"/>
              </a:spcAft>
              <a:buNone/>
            </a:pPr>
            <a:r>
              <a:rPr lang="en-US" sz="2000" dirty="0">
                <a:latin typeface="Aptos" panose="020B0004020202020204" pitchFamily="34" charset="0"/>
              </a:rPr>
              <a:t>What hospitals, clinical providers, assistors, </a:t>
            </a:r>
            <a:br>
              <a:rPr lang="en-US" sz="2000" dirty="0">
                <a:latin typeface="Aptos" panose="020B0004020202020204" pitchFamily="34" charset="0"/>
              </a:rPr>
            </a:br>
            <a:r>
              <a:rPr lang="en-US" sz="2000" dirty="0">
                <a:latin typeface="Aptos" panose="020B0004020202020204" pitchFamily="34" charset="0"/>
              </a:rPr>
              <a:t>navigators, community organizations, </a:t>
            </a:r>
            <a:br>
              <a:rPr lang="en-US" sz="2000" dirty="0">
                <a:latin typeface="Aptos" panose="020B0004020202020204" pitchFamily="34" charset="0"/>
              </a:rPr>
            </a:br>
            <a:r>
              <a:rPr lang="en-US" sz="2000" dirty="0">
                <a:latin typeface="Aptos" panose="020B0004020202020204" pitchFamily="34" charset="0"/>
              </a:rPr>
              <a:t>and government partners need to know</a:t>
            </a:r>
          </a:p>
          <a:p>
            <a:pPr marL="0" indent="0">
              <a:lnSpc>
                <a:spcPct val="100000"/>
              </a:lnSpc>
              <a:buNone/>
            </a:pPr>
            <a:endParaRPr lang="en-US" sz="2000" dirty="0">
              <a:latin typeface="Aptos" panose="020B0004020202020204" pitchFamily="34" charset="0"/>
            </a:endParaRPr>
          </a:p>
        </p:txBody>
      </p:sp>
      <p:sp>
        <p:nvSpPr>
          <p:cNvPr id="5" name="Subtitle 2">
            <a:extLst>
              <a:ext uri="{FF2B5EF4-FFF2-40B4-BE49-F238E27FC236}">
                <a16:creationId xmlns:a16="http://schemas.microsoft.com/office/drawing/2014/main" id="{4A51BC57-8A16-B35A-5D88-3C16914B4E90}"/>
              </a:ext>
            </a:extLst>
          </p:cNvPr>
          <p:cNvSpPr txBox="1">
            <a:spLocks/>
          </p:cNvSpPr>
          <p:nvPr/>
        </p:nvSpPr>
        <p:spPr>
          <a:xfrm>
            <a:off x="452818" y="335755"/>
            <a:ext cx="4478560" cy="576993"/>
          </a:xfrm>
          <a:prstGeom prst="rect">
            <a:avLst/>
          </a:prstGeom>
        </p:spPr>
        <p:txBody>
          <a:bodyPr/>
          <a:lstStyle>
            <a:lvl1pPr marL="228600" indent="-228600" algn="l" defTabSz="914400" rtl="0" eaLnBrk="1" latinLnBrk="0" hangingPunct="1">
              <a:lnSpc>
                <a:spcPct val="90000"/>
              </a:lnSpc>
              <a:spcBef>
                <a:spcPts val="1000"/>
              </a:spcBef>
              <a:buClrTx/>
              <a:buFont typeface="Arial" panose="020B0604020202020204" pitchFamily="34" charset="0"/>
              <a:buChar char="•"/>
              <a:defRPr sz="16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Tx/>
              <a:buFont typeface="Arial" panose="020B0604020202020204" pitchFamily="34" charset="0"/>
              <a:buChar char="•"/>
              <a:defRPr sz="14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2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Tx/>
              <a:buFont typeface="Arial" panose="020B0604020202020204" pitchFamily="34" charset="0"/>
              <a:buChar char="•"/>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000" b="1" dirty="0">
                <a:latin typeface="Aptos" panose="020B0004020202020204" pitchFamily="34" charset="0"/>
              </a:rPr>
              <a:t>October 15, 2026</a:t>
            </a:r>
            <a:br>
              <a:rPr lang="en-US" sz="2000" b="1" dirty="0">
                <a:latin typeface="Aptos" panose="020B0004020202020204" pitchFamily="34" charset="0"/>
              </a:rPr>
            </a:br>
            <a:r>
              <a:rPr lang="en-US" sz="2000" b="1" dirty="0">
                <a:latin typeface="Aptos" panose="020B0004020202020204" pitchFamily="34" charset="0"/>
              </a:rPr>
              <a:t>HR1 Stakeholder Webinar 2</a:t>
            </a:r>
          </a:p>
          <a:p>
            <a:pPr marL="0" indent="0">
              <a:lnSpc>
                <a:spcPct val="100000"/>
              </a:lnSpc>
              <a:buNone/>
            </a:pPr>
            <a:endParaRPr lang="en-US" sz="2000" b="1" dirty="0">
              <a:latin typeface="Aptos" panose="020B0004020202020204" pitchFamily="34" charset="0"/>
            </a:endParaRPr>
          </a:p>
        </p:txBody>
      </p:sp>
      <p:sp>
        <p:nvSpPr>
          <p:cNvPr id="9" name="TextBox 8">
            <a:extLst>
              <a:ext uri="{FF2B5EF4-FFF2-40B4-BE49-F238E27FC236}">
                <a16:creationId xmlns:a16="http://schemas.microsoft.com/office/drawing/2014/main" id="{7E257C64-1167-6FD2-0A19-2ABDD89226FF}"/>
              </a:ext>
            </a:extLst>
          </p:cNvPr>
          <p:cNvSpPr txBox="1"/>
          <p:nvPr/>
        </p:nvSpPr>
        <p:spPr>
          <a:xfrm>
            <a:off x="7462838" y="3733517"/>
            <a:ext cx="4729162" cy="726930"/>
          </a:xfrm>
          <a:prstGeom prst="rect">
            <a:avLst/>
          </a:prstGeom>
          <a:noFill/>
        </p:spPr>
        <p:txBody>
          <a:bodyPr wrap="square">
            <a:spAutoFit/>
          </a:bodyPr>
          <a:lstStyle/>
          <a:p>
            <a:pPr algn="ctr">
              <a:lnSpc>
                <a:spcPct val="84696"/>
              </a:lnSpc>
              <a:spcBef>
                <a:spcPts val="0"/>
              </a:spcBef>
            </a:pPr>
            <a:r>
              <a:rPr lang="en-US" sz="2400" b="1" dirty="0">
                <a:solidFill>
                  <a:schemeClr val="accent1"/>
                </a:solidFill>
                <a:latin typeface="Aptos" panose="020B0004020202020204" pitchFamily="34" charset="0"/>
              </a:rPr>
              <a:t>Together, We Can Help </a:t>
            </a:r>
            <a:br>
              <a:rPr lang="en-US" sz="2400" b="1" dirty="0">
                <a:solidFill>
                  <a:schemeClr val="accent1"/>
                </a:solidFill>
                <a:latin typeface="Aptos" panose="020B0004020202020204" pitchFamily="34" charset="0"/>
              </a:rPr>
            </a:br>
            <a:r>
              <a:rPr lang="en-US" sz="2400" b="1" dirty="0">
                <a:solidFill>
                  <a:schemeClr val="accent1"/>
                </a:solidFill>
                <a:latin typeface="Aptos" panose="020B0004020202020204" pitchFamily="34" charset="0"/>
              </a:rPr>
              <a:t>NJ Stay Covered</a:t>
            </a:r>
          </a:p>
        </p:txBody>
      </p:sp>
      <p:grpSp>
        <p:nvGrpSpPr>
          <p:cNvPr id="12" name="Group 11">
            <a:extLst>
              <a:ext uri="{FF2B5EF4-FFF2-40B4-BE49-F238E27FC236}">
                <a16:creationId xmlns:a16="http://schemas.microsoft.com/office/drawing/2014/main" id="{8FB6DDBA-12FE-53F1-BA2B-6734F4E25C7C}"/>
              </a:ext>
            </a:extLst>
          </p:cNvPr>
          <p:cNvGrpSpPr/>
          <p:nvPr/>
        </p:nvGrpSpPr>
        <p:grpSpPr>
          <a:xfrm>
            <a:off x="452818" y="5418521"/>
            <a:ext cx="4202631" cy="950848"/>
            <a:chOff x="7498034" y="5373752"/>
            <a:chExt cx="4202631" cy="950848"/>
          </a:xfrm>
        </p:grpSpPr>
        <p:sp>
          <p:nvSpPr>
            <p:cNvPr id="10" name="Round Diagonal Corner Rectangle 9">
              <a:extLst>
                <a:ext uri="{FF2B5EF4-FFF2-40B4-BE49-F238E27FC236}">
                  <a16:creationId xmlns:a16="http://schemas.microsoft.com/office/drawing/2014/main" id="{5448D986-DD85-C942-7AA5-EABB97BCA923}"/>
                </a:ext>
              </a:extLst>
            </p:cNvPr>
            <p:cNvSpPr/>
            <p:nvPr/>
          </p:nvSpPr>
          <p:spPr>
            <a:xfrm>
              <a:off x="7498034" y="5373752"/>
              <a:ext cx="4123528" cy="950848"/>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1" name="Subtitle 2">
              <a:extLst>
                <a:ext uri="{FF2B5EF4-FFF2-40B4-BE49-F238E27FC236}">
                  <a16:creationId xmlns:a16="http://schemas.microsoft.com/office/drawing/2014/main" id="{D4AC7259-80FE-FA25-BA9A-F216F9DD97F4}"/>
                </a:ext>
              </a:extLst>
            </p:cNvPr>
            <p:cNvSpPr txBox="1">
              <a:spLocks/>
            </p:cNvSpPr>
            <p:nvPr/>
          </p:nvSpPr>
          <p:spPr>
            <a:xfrm>
              <a:off x="7585118" y="5373752"/>
              <a:ext cx="4115547" cy="950848"/>
            </a:xfrm>
            <a:prstGeom prst="rect">
              <a:avLst/>
            </a:prstGeom>
          </p:spPr>
          <p:txBody>
            <a:bodyPr lIns="182880" anchor="ctr"/>
            <a:lstStyle>
              <a:lvl1pPr marL="228600" indent="-228600" algn="l" defTabSz="914400" rtl="0" eaLnBrk="1" latinLnBrk="0" hangingPunct="1">
                <a:lnSpc>
                  <a:spcPct val="90000"/>
                </a:lnSpc>
                <a:spcBef>
                  <a:spcPts val="1000"/>
                </a:spcBef>
                <a:buClrTx/>
                <a:buFont typeface="Arial" panose="020B0604020202020204" pitchFamily="34" charset="0"/>
                <a:buChar char="•"/>
                <a:defRPr sz="16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Tx/>
                <a:buFont typeface="Arial" panose="020B0604020202020204" pitchFamily="34" charset="0"/>
                <a:buChar char="•"/>
                <a:defRPr sz="14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Tx/>
                <a:buFont typeface="Arial" panose="020B0604020202020204" pitchFamily="34" charset="0"/>
                <a:buChar char="•"/>
                <a:defRPr sz="12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Tx/>
                <a:buFont typeface="Arial" panose="020B0604020202020204" pitchFamily="34" charset="0"/>
                <a:buChar char="•"/>
                <a:defRPr sz="10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Tx/>
                <a:buFont typeface="Arial" panose="020B0604020202020204" pitchFamily="34" charset="0"/>
                <a:buChar char="•"/>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chemeClr val="accent1"/>
                  </a:solidFill>
                  <a:latin typeface="Aptos" panose="020B0004020202020204" pitchFamily="34" charset="0"/>
                  <a:ea typeface="Open Sans Extrabold" panose="020B0606030504020204" pitchFamily="34" charset="0"/>
                  <a:cs typeface="Open Sans Extrabold" panose="020B0606030504020204" pitchFamily="34" charset="0"/>
                </a:rPr>
                <a:t>IMPORTANT: </a:t>
              </a:r>
              <a:br>
                <a:rPr lang="en-US" sz="2000" b="1" dirty="0">
                  <a:solidFill>
                    <a:schemeClr val="accent1"/>
                  </a:solidFill>
                  <a:latin typeface="Aptos" panose="020B0004020202020204" pitchFamily="34" charset="0"/>
                  <a:ea typeface="Open Sans Extrabold" panose="020B0606030504020204" pitchFamily="34" charset="0"/>
                  <a:cs typeface="Open Sans Extrabold" panose="020B0606030504020204" pitchFamily="34" charset="0"/>
                </a:rPr>
              </a:br>
              <a:r>
                <a:rPr lang="en-US" sz="2000" b="1" dirty="0">
                  <a:solidFill>
                    <a:schemeClr val="accent1"/>
                  </a:solidFill>
                  <a:latin typeface="Aptos" panose="020B0004020202020204" pitchFamily="34" charset="0"/>
                  <a:ea typeface="Open Sans Extrabold" panose="020B0606030504020204" pitchFamily="34" charset="0"/>
                  <a:cs typeface="Open Sans Extrabold" panose="020B0606030504020204" pitchFamily="34" charset="0"/>
                </a:rPr>
                <a:t>Changes begin January 1, 2027.</a:t>
              </a:r>
            </a:p>
          </p:txBody>
        </p:sp>
      </p:grpSp>
      <p:pic>
        <p:nvPicPr>
          <p:cNvPr id="15" name="Picture 14">
            <a:extLst>
              <a:ext uri="{FF2B5EF4-FFF2-40B4-BE49-F238E27FC236}">
                <a16:creationId xmlns:a16="http://schemas.microsoft.com/office/drawing/2014/main" id="{6938A066-5ECF-65F9-E668-C384CB879038}"/>
              </a:ext>
            </a:extLst>
          </p:cNvPr>
          <p:cNvPicPr>
            <a:picLocks noChangeAspect="1"/>
          </p:cNvPicPr>
          <p:nvPr/>
        </p:nvPicPr>
        <p:blipFill>
          <a:blip r:embed="rId2"/>
          <a:stretch>
            <a:fillRect/>
          </a:stretch>
        </p:blipFill>
        <p:spPr>
          <a:xfrm>
            <a:off x="8052678" y="2202022"/>
            <a:ext cx="3644022" cy="1327031"/>
          </a:xfrm>
          <a:prstGeom prst="rect">
            <a:avLst/>
          </a:prstGeom>
        </p:spPr>
      </p:pic>
    </p:spTree>
    <p:extLst>
      <p:ext uri="{BB962C8B-B14F-4D97-AF65-F5344CB8AC3E}">
        <p14:creationId xmlns:p14="http://schemas.microsoft.com/office/powerpoint/2010/main" val="3403356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310FF-67ED-5FCD-B8AB-FB22442E5D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E5B0BB-D5EC-E129-7638-322DB7C25C14}"/>
              </a:ext>
            </a:extLst>
          </p:cNvPr>
          <p:cNvSpPr>
            <a:spLocks noGrp="1"/>
          </p:cNvSpPr>
          <p:nvPr>
            <p:ph type="title"/>
          </p:nvPr>
        </p:nvSpPr>
        <p:spPr>
          <a:xfrm>
            <a:off x="381000" y="377479"/>
            <a:ext cx="10515600" cy="467591"/>
          </a:xfrm>
        </p:spPr>
        <p:txBody>
          <a:bodyPr/>
          <a:lstStyle/>
          <a:p>
            <a:r>
              <a:rPr lang="en-US" sz="3600" dirty="0"/>
              <a:t>Recap: What Is Changing</a:t>
            </a:r>
            <a:endParaRPr lang="en-US" sz="3400"/>
          </a:p>
        </p:txBody>
      </p:sp>
      <p:sp>
        <p:nvSpPr>
          <p:cNvPr id="3" name="Rounded Rectangle 2">
            <a:extLst>
              <a:ext uri="{FF2B5EF4-FFF2-40B4-BE49-F238E27FC236}">
                <a16:creationId xmlns:a16="http://schemas.microsoft.com/office/drawing/2014/main" id="{BDEA9E5C-039D-830E-D474-374D5E4C805D}"/>
              </a:ext>
            </a:extLst>
          </p:cNvPr>
          <p:cNvSpPr/>
          <p:nvPr/>
        </p:nvSpPr>
        <p:spPr>
          <a:xfrm>
            <a:off x="457200" y="1149306"/>
            <a:ext cx="3683000" cy="4350949"/>
          </a:xfrm>
          <a:prstGeom prst="roundRect">
            <a:avLst>
              <a:gd name="adj" fmla="val 4553"/>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20" name="Rounded Rectangle 19">
            <a:extLst>
              <a:ext uri="{FF2B5EF4-FFF2-40B4-BE49-F238E27FC236}">
                <a16:creationId xmlns:a16="http://schemas.microsoft.com/office/drawing/2014/main" id="{98689BEB-541E-4F26-E2F9-6006B5807B55}"/>
              </a:ext>
            </a:extLst>
          </p:cNvPr>
          <p:cNvSpPr/>
          <p:nvPr/>
        </p:nvSpPr>
        <p:spPr>
          <a:xfrm>
            <a:off x="457200" y="1149305"/>
            <a:ext cx="3683000" cy="923330"/>
          </a:xfrm>
          <a:prstGeom prst="roundRect">
            <a:avLst>
              <a:gd name="adj" fmla="val 10071"/>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tIns="45720" rtlCol="0" anchor="ctr"/>
          <a:lstStyle/>
          <a:p>
            <a:pPr algn="ctr"/>
            <a:r>
              <a:rPr lang="en-US" sz="2400" b="1">
                <a:latin typeface="Aptos" panose="020B0004020202020204" pitchFamily="34" charset="0"/>
              </a:rPr>
              <a:t>What's happening?</a:t>
            </a:r>
          </a:p>
        </p:txBody>
      </p:sp>
      <p:sp>
        <p:nvSpPr>
          <p:cNvPr id="36" name="TextBox 35">
            <a:extLst>
              <a:ext uri="{FF2B5EF4-FFF2-40B4-BE49-F238E27FC236}">
                <a16:creationId xmlns:a16="http://schemas.microsoft.com/office/drawing/2014/main" id="{A12451CA-7864-A5D7-E836-B4F69F57C30A}"/>
              </a:ext>
            </a:extLst>
          </p:cNvPr>
          <p:cNvSpPr txBox="1"/>
          <p:nvPr/>
        </p:nvSpPr>
        <p:spPr>
          <a:xfrm>
            <a:off x="635141" y="2235550"/>
            <a:ext cx="3336638" cy="2539157"/>
          </a:xfrm>
          <a:prstGeom prst="rect">
            <a:avLst/>
          </a:prstGeom>
          <a:noFill/>
        </p:spPr>
        <p:txBody>
          <a:bodyPr wrap="square" rtlCol="0">
            <a:spAutoFit/>
          </a:bodyPr>
          <a:lstStyle/>
          <a:p>
            <a:pPr>
              <a:spcAft>
                <a:spcPts val="600"/>
              </a:spcAft>
            </a:pPr>
            <a:r>
              <a:rPr lang="en-US">
                <a:latin typeface="Aptos" panose="020B0004020202020204" pitchFamily="34" charset="0"/>
                <a:ea typeface="Open Sans Extrabold" panose="020B0606030504020204" pitchFamily="34" charset="0"/>
                <a:cs typeface="Open Sans Extrabold" panose="020B0606030504020204" pitchFamily="34" charset="0"/>
              </a:rPr>
              <a:t>The federal law (OBBBA/H.R. 1) creates new rules for </a:t>
            </a:r>
            <a:br>
              <a:rPr lang="en-US">
                <a:latin typeface="Aptos" panose="020B0004020202020204" pitchFamily="34" charset="0"/>
                <a:ea typeface="Open Sans Extrabold" panose="020B0606030504020204" pitchFamily="34" charset="0"/>
                <a:cs typeface="Open Sans Extrabold" panose="020B0606030504020204" pitchFamily="34" charset="0"/>
              </a:rPr>
            </a:br>
            <a:r>
              <a:rPr lang="en-US">
                <a:latin typeface="Aptos" panose="020B0004020202020204" pitchFamily="34" charset="0"/>
                <a:ea typeface="Open Sans Extrabold" panose="020B0606030504020204" pitchFamily="34" charset="0"/>
                <a:cs typeface="Open Sans Extrabold" panose="020B0606030504020204" pitchFamily="34" charset="0"/>
              </a:rPr>
              <a:t>NJ FamilyCare starting </a:t>
            </a:r>
            <a:br>
              <a:rPr lang="en-US">
                <a:latin typeface="Aptos" panose="020B0004020202020204" pitchFamily="34" charset="0"/>
                <a:ea typeface="Open Sans Extrabold" panose="020B0606030504020204" pitchFamily="34" charset="0"/>
                <a:cs typeface="Open Sans Extrabold" panose="020B0606030504020204" pitchFamily="34" charset="0"/>
              </a:rPr>
            </a:br>
            <a:r>
              <a:rPr lang="en-US">
                <a:latin typeface="Aptos" panose="020B0004020202020204" pitchFamily="34" charset="0"/>
                <a:ea typeface="Open Sans Extrabold" panose="020B0606030504020204" pitchFamily="34" charset="0"/>
                <a:cs typeface="Open Sans Extrabold" panose="020B0606030504020204" pitchFamily="34" charset="0"/>
              </a:rPr>
              <a:t>January 1, 2027:</a:t>
            </a:r>
          </a:p>
          <a:p>
            <a:pPr marL="285750" indent="-285750">
              <a:spcAft>
                <a:spcPts val="600"/>
              </a:spcAft>
              <a:buFont typeface="Arial" panose="020B0604020202020204" pitchFamily="34" charset="0"/>
              <a:buChar char="•"/>
            </a:pPr>
            <a:r>
              <a:rPr lang="en-US">
                <a:latin typeface="Aptos" panose="020B0004020202020204" pitchFamily="34" charset="0"/>
                <a:ea typeface="Open Sans Extrabold" panose="020B0606030504020204" pitchFamily="34" charset="0"/>
                <a:cs typeface="Open Sans Extrabold" panose="020B0606030504020204" pitchFamily="34" charset="0"/>
              </a:rPr>
              <a:t>Work/community </a:t>
            </a:r>
            <a:br>
              <a:rPr lang="en-US">
                <a:latin typeface="Aptos" panose="020B0004020202020204" pitchFamily="34" charset="0"/>
                <a:ea typeface="Open Sans Extrabold" panose="020B0606030504020204" pitchFamily="34" charset="0"/>
                <a:cs typeface="Open Sans Extrabold" panose="020B0606030504020204" pitchFamily="34" charset="0"/>
              </a:rPr>
            </a:br>
            <a:r>
              <a:rPr lang="en-US">
                <a:latin typeface="Aptos" panose="020B0004020202020204" pitchFamily="34" charset="0"/>
                <a:ea typeface="Open Sans Extrabold" panose="020B0606030504020204" pitchFamily="34" charset="0"/>
                <a:cs typeface="Open Sans Extrabold" panose="020B0606030504020204" pitchFamily="34" charset="0"/>
              </a:rPr>
              <a:t>engagement requirements</a:t>
            </a:r>
          </a:p>
          <a:p>
            <a:pPr marL="285750" indent="-285750">
              <a:spcAft>
                <a:spcPts val="600"/>
              </a:spcAft>
              <a:buFont typeface="Arial" panose="020B0604020202020204" pitchFamily="34" charset="0"/>
              <a:buChar char="•"/>
            </a:pPr>
            <a:r>
              <a:rPr lang="en-US">
                <a:latin typeface="Aptos" panose="020B0004020202020204" pitchFamily="34" charset="0"/>
                <a:ea typeface="Open Sans Extrabold" panose="020B0606030504020204" pitchFamily="34" charset="0"/>
                <a:cs typeface="Open Sans Extrabold" panose="020B0606030504020204" pitchFamily="34" charset="0"/>
              </a:rPr>
              <a:t>6-month renewals </a:t>
            </a:r>
          </a:p>
          <a:p>
            <a:pPr marL="285750" indent="-285750">
              <a:spcAft>
                <a:spcPts val="600"/>
              </a:spcAft>
              <a:buFont typeface="Arial" panose="020B0604020202020204" pitchFamily="34" charset="0"/>
              <a:buChar char="•"/>
            </a:pPr>
            <a:r>
              <a:rPr lang="en-US">
                <a:latin typeface="Aptos" panose="020B0004020202020204" pitchFamily="34" charset="0"/>
                <a:ea typeface="Open Sans Extrabold" panose="020B0606030504020204" pitchFamily="34" charset="0"/>
                <a:cs typeface="Open Sans Extrabold" panose="020B0606030504020204" pitchFamily="34" charset="0"/>
              </a:rPr>
              <a:t>Shorter retroactive coverage</a:t>
            </a:r>
          </a:p>
        </p:txBody>
      </p:sp>
      <p:sp>
        <p:nvSpPr>
          <p:cNvPr id="9" name="Slide Number Placeholder 3">
            <a:extLst>
              <a:ext uri="{FF2B5EF4-FFF2-40B4-BE49-F238E27FC236}">
                <a16:creationId xmlns:a16="http://schemas.microsoft.com/office/drawing/2014/main" id="{A87743E6-B94B-495B-2191-30CE21A4A75D}"/>
              </a:ext>
            </a:extLst>
          </p:cNvPr>
          <p:cNvSpPr>
            <a:spLocks noGrp="1"/>
          </p:cNvSpPr>
          <p:nvPr>
            <p:ph type="sldNum" sz="quarter" idx="12"/>
          </p:nvPr>
        </p:nvSpPr>
        <p:spPr>
          <a:xfrm>
            <a:off x="4662302" y="6331447"/>
            <a:ext cx="7196137" cy="533400"/>
          </a:xfrm>
        </p:spPr>
        <p:txBody>
          <a:bodyPr/>
          <a:lstStyle/>
          <a:p>
            <a:fld id="{6C7D1EA5-6DBE-A94B-8E51-8AA2A79E30FE}" type="slidenum">
              <a:rPr lang="en-US">
                <a:latin typeface="Aptos" panose="020B0004020202020204" pitchFamily="34" charset="0"/>
              </a:rPr>
              <a:t>2</a:t>
            </a:fld>
            <a:endParaRPr lang="en-US">
              <a:latin typeface="Aptos" panose="020B0004020202020204" pitchFamily="34" charset="0"/>
            </a:endParaRPr>
          </a:p>
        </p:txBody>
      </p:sp>
      <p:sp>
        <p:nvSpPr>
          <p:cNvPr id="4" name="Rounded Rectangle 3">
            <a:extLst>
              <a:ext uri="{FF2B5EF4-FFF2-40B4-BE49-F238E27FC236}">
                <a16:creationId xmlns:a16="http://schemas.microsoft.com/office/drawing/2014/main" id="{18E21AA1-184E-7516-577B-F2919390D215}"/>
              </a:ext>
            </a:extLst>
          </p:cNvPr>
          <p:cNvSpPr/>
          <p:nvPr/>
        </p:nvSpPr>
        <p:spPr>
          <a:xfrm>
            <a:off x="4232421" y="1149306"/>
            <a:ext cx="3683000" cy="4350949"/>
          </a:xfrm>
          <a:prstGeom prst="roundRect">
            <a:avLst>
              <a:gd name="adj" fmla="val 4553"/>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10" name="Rounded Rectangle 9">
            <a:extLst>
              <a:ext uri="{FF2B5EF4-FFF2-40B4-BE49-F238E27FC236}">
                <a16:creationId xmlns:a16="http://schemas.microsoft.com/office/drawing/2014/main" id="{0BA1869E-C2EA-C2E6-B980-470900A8ED19}"/>
              </a:ext>
            </a:extLst>
          </p:cNvPr>
          <p:cNvSpPr/>
          <p:nvPr/>
        </p:nvSpPr>
        <p:spPr>
          <a:xfrm>
            <a:off x="4232421" y="1149305"/>
            <a:ext cx="3683000" cy="923330"/>
          </a:xfrm>
          <a:prstGeom prst="roundRect">
            <a:avLst>
              <a:gd name="adj" fmla="val 10071"/>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tIns="45720" rtlCol="0" anchor="ctr"/>
          <a:lstStyle/>
          <a:p>
            <a:pPr algn="ctr"/>
            <a:r>
              <a:rPr lang="en-US" sz="2400" b="1">
                <a:latin typeface="Aptos" panose="020B0004020202020204" pitchFamily="34" charset="0"/>
              </a:rPr>
              <a:t>Who is affected?</a:t>
            </a:r>
          </a:p>
        </p:txBody>
      </p:sp>
      <p:sp>
        <p:nvSpPr>
          <p:cNvPr id="11" name="TextBox 10">
            <a:extLst>
              <a:ext uri="{FF2B5EF4-FFF2-40B4-BE49-F238E27FC236}">
                <a16:creationId xmlns:a16="http://schemas.microsoft.com/office/drawing/2014/main" id="{4FE3B4BB-53BE-BC62-E31C-3D6E0431CFF7}"/>
              </a:ext>
            </a:extLst>
          </p:cNvPr>
          <p:cNvSpPr txBox="1"/>
          <p:nvPr/>
        </p:nvSpPr>
        <p:spPr>
          <a:xfrm>
            <a:off x="4455705" y="2235550"/>
            <a:ext cx="3209707" cy="1477328"/>
          </a:xfrm>
          <a:prstGeom prst="rect">
            <a:avLst/>
          </a:prstGeom>
          <a:noFill/>
        </p:spPr>
        <p:txBody>
          <a:bodyPr wrap="square" rtlCol="0">
            <a:spAutoFit/>
          </a:bodyPr>
          <a:lstStyle/>
          <a:p>
            <a:pPr>
              <a:spcAft>
                <a:spcPts val="600"/>
              </a:spcAft>
            </a:pPr>
            <a:r>
              <a:rPr lang="en-US">
                <a:latin typeface="Aptos" panose="020B0004020202020204" pitchFamily="34" charset="0"/>
                <a:ea typeface="Open Sans Extrabold" panose="020B0606030504020204" pitchFamily="34" charset="0"/>
                <a:cs typeface="Open Sans Extrabold" panose="020B0606030504020204" pitchFamily="34" charset="0"/>
              </a:rPr>
              <a:t>Community engagement requirements apply to more than 540,000 New Jerseyans, about 30% of the NJ Medicaid population.</a:t>
            </a:r>
          </a:p>
        </p:txBody>
      </p:sp>
      <p:sp>
        <p:nvSpPr>
          <p:cNvPr id="12" name="Rounded Rectangle 11">
            <a:extLst>
              <a:ext uri="{FF2B5EF4-FFF2-40B4-BE49-F238E27FC236}">
                <a16:creationId xmlns:a16="http://schemas.microsoft.com/office/drawing/2014/main" id="{1967FF7E-3EE7-ED42-5C2B-B1BBF0639DE7}"/>
              </a:ext>
            </a:extLst>
          </p:cNvPr>
          <p:cNvSpPr/>
          <p:nvPr/>
        </p:nvSpPr>
        <p:spPr>
          <a:xfrm>
            <a:off x="8007642" y="1149306"/>
            <a:ext cx="3683000" cy="4350949"/>
          </a:xfrm>
          <a:prstGeom prst="roundRect">
            <a:avLst>
              <a:gd name="adj" fmla="val 4553"/>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13" name="Rounded Rectangle 12">
            <a:extLst>
              <a:ext uri="{FF2B5EF4-FFF2-40B4-BE49-F238E27FC236}">
                <a16:creationId xmlns:a16="http://schemas.microsoft.com/office/drawing/2014/main" id="{25FD9870-18D2-CA61-2E2B-E6C766F1BF2F}"/>
              </a:ext>
            </a:extLst>
          </p:cNvPr>
          <p:cNvSpPr/>
          <p:nvPr/>
        </p:nvSpPr>
        <p:spPr>
          <a:xfrm>
            <a:off x="8007642" y="1149305"/>
            <a:ext cx="3683000" cy="923330"/>
          </a:xfrm>
          <a:prstGeom prst="roundRect">
            <a:avLst>
              <a:gd name="adj" fmla="val 10071"/>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tIns="45720" rtlCol="0" anchor="ctr"/>
          <a:lstStyle/>
          <a:p>
            <a:pPr algn="ctr"/>
            <a:r>
              <a:rPr lang="en-US" sz="2400" b="1">
                <a:latin typeface="Aptos" panose="020B0004020202020204" pitchFamily="34" charset="0"/>
              </a:rPr>
              <a:t>Why does it matter?</a:t>
            </a:r>
          </a:p>
        </p:txBody>
      </p:sp>
      <p:sp>
        <p:nvSpPr>
          <p:cNvPr id="14" name="TextBox 13">
            <a:extLst>
              <a:ext uri="{FF2B5EF4-FFF2-40B4-BE49-F238E27FC236}">
                <a16:creationId xmlns:a16="http://schemas.microsoft.com/office/drawing/2014/main" id="{6D0DCA42-6187-AE73-AFC4-DB432534A6FE}"/>
              </a:ext>
            </a:extLst>
          </p:cNvPr>
          <p:cNvSpPr txBox="1"/>
          <p:nvPr/>
        </p:nvSpPr>
        <p:spPr>
          <a:xfrm>
            <a:off x="8217483" y="2235550"/>
            <a:ext cx="3212517" cy="3139321"/>
          </a:xfrm>
          <a:prstGeom prst="rect">
            <a:avLst/>
          </a:prstGeom>
          <a:noFill/>
        </p:spPr>
        <p:txBody>
          <a:bodyPr wrap="square" rtlCol="0">
            <a:spAutoFit/>
          </a:bodyPr>
          <a:lstStyle/>
          <a:p>
            <a:pPr>
              <a:spcAft>
                <a:spcPts val="600"/>
              </a:spcAft>
            </a:pPr>
            <a:r>
              <a:rPr lang="en-US">
                <a:latin typeface="Aptos" panose="020B0004020202020204" pitchFamily="34" charset="0"/>
                <a:ea typeface="Open Sans Extrabold" panose="020B0606030504020204" pitchFamily="34" charset="0"/>
                <a:cs typeface="Open Sans Extrabold" panose="020B0606030504020204" pitchFamily="34" charset="0"/>
              </a:rPr>
              <a:t>More than 300,000 New Jerseyans could lose coverage. Members are most likely to lose coverage through missed mail and paperwork, which means </a:t>
            </a:r>
            <a:r>
              <a:rPr lang="en-US" b="1">
                <a:latin typeface="Aptos" panose="020B0004020202020204" pitchFamily="34" charset="0"/>
                <a:ea typeface="Open Sans Extrabold" panose="020B0606030504020204" pitchFamily="34" charset="0"/>
                <a:cs typeface="Open Sans Extrabold" panose="020B0606030504020204" pitchFamily="34" charset="0"/>
              </a:rPr>
              <a:t>the people they already trust, including people like you on this webinar</a:t>
            </a:r>
            <a:r>
              <a:rPr lang="en-US">
                <a:latin typeface="Aptos" panose="020B0004020202020204" pitchFamily="34" charset="0"/>
                <a:ea typeface="Open Sans Extrabold" panose="020B0606030504020204" pitchFamily="34" charset="0"/>
                <a:cs typeface="Open Sans Extrabold" panose="020B0606030504020204" pitchFamily="34" charset="0"/>
              </a:rPr>
              <a:t> - providers, assistors and navigators, are the best chance to keep them covered.</a:t>
            </a:r>
          </a:p>
        </p:txBody>
      </p:sp>
      <p:sp>
        <p:nvSpPr>
          <p:cNvPr id="5" name="Round Diagonal Corner Rectangle 4">
            <a:extLst>
              <a:ext uri="{FF2B5EF4-FFF2-40B4-BE49-F238E27FC236}">
                <a16:creationId xmlns:a16="http://schemas.microsoft.com/office/drawing/2014/main" id="{FF2E1282-CC1C-C4CB-5A83-C5B03DAE1770}"/>
              </a:ext>
            </a:extLst>
          </p:cNvPr>
          <p:cNvSpPr/>
          <p:nvPr/>
        </p:nvSpPr>
        <p:spPr>
          <a:xfrm>
            <a:off x="457200" y="5688077"/>
            <a:ext cx="11264900" cy="630237"/>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IMPORTANT: Trusted partners are essential to keeping eligible members covered.</a:t>
            </a:r>
          </a:p>
        </p:txBody>
      </p:sp>
      <p:pic>
        <p:nvPicPr>
          <p:cNvPr id="6" name="Graphic 5">
            <a:extLst>
              <a:ext uri="{FF2B5EF4-FFF2-40B4-BE49-F238E27FC236}">
                <a16:creationId xmlns:a16="http://schemas.microsoft.com/office/drawing/2014/main" id="{399BE665-95A5-CDF8-277B-8C58A7E355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7919" y="5786897"/>
            <a:ext cx="573946" cy="419895"/>
          </a:xfrm>
          <a:prstGeom prst="rect">
            <a:avLst/>
          </a:prstGeom>
        </p:spPr>
      </p:pic>
      <p:pic>
        <p:nvPicPr>
          <p:cNvPr id="7" name="Graphic 6">
            <a:extLst>
              <a:ext uri="{FF2B5EF4-FFF2-40B4-BE49-F238E27FC236}">
                <a16:creationId xmlns:a16="http://schemas.microsoft.com/office/drawing/2014/main" id="{FE2B511A-9A60-636F-0199-3C9369D67B9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11004672" y="5786897"/>
            <a:ext cx="573946" cy="419895"/>
          </a:xfrm>
          <a:prstGeom prst="rect">
            <a:avLst/>
          </a:prstGeom>
        </p:spPr>
      </p:pic>
    </p:spTree>
    <p:extLst>
      <p:ext uri="{BB962C8B-B14F-4D97-AF65-F5344CB8AC3E}">
        <p14:creationId xmlns:p14="http://schemas.microsoft.com/office/powerpoint/2010/main" val="3268859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FEAB5-AD48-CED8-A94A-792FACD03314}"/>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72BEFB42-C53B-1A91-7CCF-7364D9A40432}"/>
              </a:ext>
            </a:extLst>
          </p:cNvPr>
          <p:cNvSpPr/>
          <p:nvPr/>
        </p:nvSpPr>
        <p:spPr>
          <a:xfrm>
            <a:off x="6563833" y="6454080"/>
            <a:ext cx="1859402" cy="3436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B890C80-58D5-E1E5-227C-9063F539C967}"/>
              </a:ext>
            </a:extLst>
          </p:cNvPr>
          <p:cNvSpPr/>
          <p:nvPr/>
        </p:nvSpPr>
        <p:spPr>
          <a:xfrm>
            <a:off x="7954321" y="0"/>
            <a:ext cx="4237680" cy="6858000"/>
          </a:xfrm>
          <a:prstGeom prst="rect">
            <a:avLst/>
          </a:prstGeom>
          <a:solidFill>
            <a:schemeClr val="accent6">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2" name="Title 1">
            <a:extLst>
              <a:ext uri="{FF2B5EF4-FFF2-40B4-BE49-F238E27FC236}">
                <a16:creationId xmlns:a16="http://schemas.microsoft.com/office/drawing/2014/main" id="{10F6ABD1-235D-AFAF-279B-805AD5F12EA8}"/>
              </a:ext>
            </a:extLst>
          </p:cNvPr>
          <p:cNvSpPr>
            <a:spLocks noGrp="1"/>
          </p:cNvSpPr>
          <p:nvPr>
            <p:ph type="title"/>
          </p:nvPr>
        </p:nvSpPr>
        <p:spPr>
          <a:xfrm>
            <a:off x="381000" y="377479"/>
            <a:ext cx="10515600" cy="467591"/>
          </a:xfrm>
        </p:spPr>
        <p:txBody>
          <a:bodyPr/>
          <a:lstStyle/>
          <a:p>
            <a:r>
              <a:rPr lang="en-US" sz="3400"/>
              <a:t>4 Steps Every Member Should Take</a:t>
            </a:r>
          </a:p>
        </p:txBody>
      </p:sp>
      <p:sp>
        <p:nvSpPr>
          <p:cNvPr id="4" name="Slide Number Placeholder 3">
            <a:extLst>
              <a:ext uri="{FF2B5EF4-FFF2-40B4-BE49-F238E27FC236}">
                <a16:creationId xmlns:a16="http://schemas.microsoft.com/office/drawing/2014/main" id="{4F1BACE1-7456-DC28-FC0A-9B55AC7D7D36}"/>
              </a:ext>
            </a:extLst>
          </p:cNvPr>
          <p:cNvSpPr>
            <a:spLocks noGrp="1"/>
          </p:cNvSpPr>
          <p:nvPr>
            <p:ph type="sldNum" sz="quarter" idx="12"/>
          </p:nvPr>
        </p:nvSpPr>
        <p:spPr/>
        <p:txBody>
          <a:bodyPr/>
          <a:lstStyle/>
          <a:p>
            <a:fld id="{6C7D1EA5-6DBE-A94B-8E51-8AA2A79E30FE}" type="slidenum">
              <a:rPr lang="en-US">
                <a:latin typeface="Aptos" panose="020B0004020202020204" pitchFamily="34" charset="0"/>
              </a:rPr>
              <a:t>3</a:t>
            </a:fld>
            <a:endParaRPr lang="en-US">
              <a:latin typeface="Aptos" panose="020B0004020202020204" pitchFamily="34" charset="0"/>
            </a:endParaRPr>
          </a:p>
        </p:txBody>
      </p:sp>
      <p:sp>
        <p:nvSpPr>
          <p:cNvPr id="11" name="Rounded Rectangle 10">
            <a:extLst>
              <a:ext uri="{FF2B5EF4-FFF2-40B4-BE49-F238E27FC236}">
                <a16:creationId xmlns:a16="http://schemas.microsoft.com/office/drawing/2014/main" id="{088BBF8D-37CA-F1CE-C718-AFEBDAA355CA}"/>
              </a:ext>
            </a:extLst>
          </p:cNvPr>
          <p:cNvSpPr/>
          <p:nvPr/>
        </p:nvSpPr>
        <p:spPr>
          <a:xfrm>
            <a:off x="457201" y="3645074"/>
            <a:ext cx="6965750" cy="1374321"/>
          </a:xfrm>
          <a:prstGeom prst="roundRect">
            <a:avLst>
              <a:gd name="adj" fmla="val 4553"/>
            </a:avLst>
          </a:prstGeom>
          <a:solidFill>
            <a:srgbClr val="E9D3FA"/>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12" name="Rounded Rectangle 11">
            <a:extLst>
              <a:ext uri="{FF2B5EF4-FFF2-40B4-BE49-F238E27FC236}">
                <a16:creationId xmlns:a16="http://schemas.microsoft.com/office/drawing/2014/main" id="{7A71D843-C7A2-CBB3-BD35-EE332B67646C}"/>
              </a:ext>
            </a:extLst>
          </p:cNvPr>
          <p:cNvSpPr/>
          <p:nvPr/>
        </p:nvSpPr>
        <p:spPr>
          <a:xfrm>
            <a:off x="457201" y="5186976"/>
            <a:ext cx="6965750" cy="1005479"/>
          </a:xfrm>
          <a:prstGeom prst="roundRect">
            <a:avLst>
              <a:gd name="adj" fmla="val 4553"/>
            </a:avLst>
          </a:prstGeom>
          <a:solidFill>
            <a:srgbClr val="D1F3E6"/>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pic>
        <p:nvPicPr>
          <p:cNvPr id="29" name="Graphic 28" descr="Monthly calendar outline">
            <a:extLst>
              <a:ext uri="{FF2B5EF4-FFF2-40B4-BE49-F238E27FC236}">
                <a16:creationId xmlns:a16="http://schemas.microsoft.com/office/drawing/2014/main" id="{262F9645-6787-18A5-B7C9-D6AD7A2BBBF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80286" y="5336551"/>
            <a:ext cx="731520" cy="731520"/>
          </a:xfrm>
          <a:prstGeom prst="rect">
            <a:avLst/>
          </a:prstGeom>
        </p:spPr>
      </p:pic>
      <p:sp>
        <p:nvSpPr>
          <p:cNvPr id="30" name="Rectangle 29">
            <a:extLst>
              <a:ext uri="{FF2B5EF4-FFF2-40B4-BE49-F238E27FC236}">
                <a16:creationId xmlns:a16="http://schemas.microsoft.com/office/drawing/2014/main" id="{71CD1DF5-D236-15FD-1363-ADEE7467471B}"/>
              </a:ext>
            </a:extLst>
          </p:cNvPr>
          <p:cNvSpPr/>
          <p:nvPr/>
        </p:nvSpPr>
        <p:spPr>
          <a:xfrm>
            <a:off x="457200" y="6215407"/>
            <a:ext cx="3843980" cy="238673"/>
          </a:xfrm>
          <a:prstGeom prst="rect">
            <a:avLst/>
          </a:prstGeom>
          <a:ln>
            <a:no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Aptos" panose="020B0004020202020204" pitchFamily="34" charset="0"/>
            </a:endParaRPr>
          </a:p>
        </p:txBody>
      </p:sp>
      <p:sp>
        <p:nvSpPr>
          <p:cNvPr id="34" name="TextBox 33">
            <a:extLst>
              <a:ext uri="{FF2B5EF4-FFF2-40B4-BE49-F238E27FC236}">
                <a16:creationId xmlns:a16="http://schemas.microsoft.com/office/drawing/2014/main" id="{4721A964-0617-A18E-1D29-EEEAC124E0A7}"/>
              </a:ext>
            </a:extLst>
          </p:cNvPr>
          <p:cNvSpPr txBox="1"/>
          <p:nvPr/>
        </p:nvSpPr>
        <p:spPr>
          <a:xfrm>
            <a:off x="1740079" y="3712218"/>
            <a:ext cx="5168317" cy="1231106"/>
          </a:xfrm>
          <a:prstGeom prst="rect">
            <a:avLst/>
          </a:prstGeom>
          <a:noFill/>
        </p:spPr>
        <p:txBody>
          <a:bodyPr wrap="square" rtlCol="0">
            <a:spAutoFit/>
          </a:bodyPr>
          <a:lstStyle/>
          <a:p>
            <a:r>
              <a:rPr lang="en-US" b="1">
                <a:latin typeface="Aptos" panose="020B0004020202020204" pitchFamily="34" charset="0"/>
                <a:ea typeface="Open Sans Extrabold" panose="020B0606030504020204" pitchFamily="34" charset="0"/>
                <a:cs typeface="Open Sans Extrabold" panose="020B0606030504020204" pitchFamily="34" charset="0"/>
              </a:rPr>
              <a:t>Complete the </a:t>
            </a:r>
            <a:r>
              <a:rPr lang="en-US" b="1">
                <a:solidFill>
                  <a:schemeClr val="accent1"/>
                </a:solidFill>
                <a:latin typeface="Aptos" panose="020B0004020202020204" pitchFamily="34" charset="0"/>
                <a:ea typeface="Open Sans Extrabold" panose="020B0606030504020204" pitchFamily="34" charset="0"/>
                <a:cs typeface="Open Sans Extrabold" panose="020B0606030504020204" pitchFamily="34" charset="0"/>
              </a:rPr>
              <a:t>CHECKER</a:t>
            </a:r>
          </a:p>
          <a:p>
            <a:r>
              <a:rPr lang="en-US" sz="1400">
                <a:latin typeface="Aptos" panose="020B0004020202020204" pitchFamily="34" charset="0"/>
                <a:ea typeface="Open Sans" panose="020B0606030504020204" pitchFamily="34" charset="0"/>
                <a:cs typeface="Open Sans" panose="020B0606030504020204" pitchFamily="34" charset="0"/>
              </a:rPr>
              <a:t>Use the NJ FamilyCare Activity Requirements Checker </a:t>
            </a:r>
            <a:br>
              <a:rPr lang="en-US" sz="1400">
                <a:latin typeface="Aptos" panose="020B0004020202020204" pitchFamily="34" charset="0"/>
                <a:ea typeface="Open Sans" panose="020B0606030504020204" pitchFamily="34" charset="0"/>
                <a:cs typeface="Open Sans" panose="020B0606030504020204" pitchFamily="34" charset="0"/>
              </a:rPr>
            </a:br>
            <a:r>
              <a:rPr lang="en-US" sz="1400">
                <a:latin typeface="Aptos" panose="020B0004020202020204" pitchFamily="34" charset="0"/>
                <a:ea typeface="Open Sans" panose="020B0606030504020204" pitchFamily="34" charset="0"/>
                <a:cs typeface="Open Sans" panose="020B0606030504020204" pitchFamily="34" charset="0"/>
              </a:rPr>
              <a:t>to understand whether work requirements, exclusions, </a:t>
            </a:r>
            <a:br>
              <a:rPr lang="en-US" sz="1400">
                <a:latin typeface="Aptos" panose="020B0004020202020204" pitchFamily="34" charset="0"/>
                <a:ea typeface="Open Sans" panose="020B0606030504020204" pitchFamily="34" charset="0"/>
                <a:cs typeface="Open Sans" panose="020B0606030504020204" pitchFamily="34" charset="0"/>
              </a:rPr>
            </a:br>
            <a:r>
              <a:rPr lang="en-US" sz="1400">
                <a:latin typeface="Aptos" panose="020B0004020202020204" pitchFamily="34" charset="0"/>
                <a:ea typeface="Open Sans" panose="020B0606030504020204" pitchFamily="34" charset="0"/>
                <a:cs typeface="Open Sans" panose="020B0606030504020204" pitchFamily="34" charset="0"/>
              </a:rPr>
              <a:t>or exceptions may apply.</a:t>
            </a:r>
          </a:p>
          <a:p>
            <a:r>
              <a:rPr lang="en-US" sz="1400">
                <a:latin typeface="Aptos" panose="020B0004020202020204" pitchFamily="34" charset="0"/>
                <a:ea typeface="Open Sans" panose="020B0606030504020204" pitchFamily="34" charset="0"/>
                <a:cs typeface="Open Sans" panose="020B0606030504020204" pitchFamily="34" charset="0"/>
              </a:rPr>
              <a:t>Link: </a:t>
            </a:r>
            <a:r>
              <a:rPr lang="en-US" sz="1400">
                <a:latin typeface="Aptos" panose="020B0004020202020204" pitchFamily="34" charset="0"/>
                <a:ea typeface="Open Sans" panose="020B0606030504020204" pitchFamily="34" charset="0"/>
                <a:cs typeface="Open Sans" panose="020B0606030504020204" pitchFamily="34" charset="0"/>
                <a:hlinkClick r:id="rId4"/>
              </a:rPr>
              <a:t>www.njfcchecker.nj.gov</a:t>
            </a:r>
            <a:endParaRPr lang="en-US" sz="1600">
              <a:latin typeface="Aptos" panose="020B0004020202020204" pitchFamily="34" charset="0"/>
              <a:ea typeface="Open Sans" panose="020B0606030504020204" pitchFamily="34" charset="0"/>
              <a:cs typeface="Open Sans" panose="020B0606030504020204" pitchFamily="34" charset="0"/>
            </a:endParaRPr>
          </a:p>
        </p:txBody>
      </p:sp>
      <p:sp>
        <p:nvSpPr>
          <p:cNvPr id="35" name="TextBox 34">
            <a:extLst>
              <a:ext uri="{FF2B5EF4-FFF2-40B4-BE49-F238E27FC236}">
                <a16:creationId xmlns:a16="http://schemas.microsoft.com/office/drawing/2014/main" id="{F7868CB1-112A-6997-6882-BFFB990EC9B0}"/>
              </a:ext>
            </a:extLst>
          </p:cNvPr>
          <p:cNvSpPr txBox="1"/>
          <p:nvPr/>
        </p:nvSpPr>
        <p:spPr>
          <a:xfrm>
            <a:off x="1769668" y="5394534"/>
            <a:ext cx="5168317" cy="615553"/>
          </a:xfrm>
          <a:prstGeom prst="rect">
            <a:avLst/>
          </a:prstGeom>
          <a:noFill/>
        </p:spPr>
        <p:txBody>
          <a:bodyPr wrap="square" rtlCol="0">
            <a:spAutoFit/>
          </a:bodyPr>
          <a:lstStyle/>
          <a:p>
            <a:r>
              <a:rPr lang="en-US" b="1">
                <a:solidFill>
                  <a:schemeClr val="accent1"/>
                </a:solidFill>
                <a:latin typeface="Aptos" panose="020B0004020202020204" pitchFamily="34" charset="0"/>
                <a:ea typeface="Open Sans Extrabold" panose="020B0606030504020204" pitchFamily="34" charset="0"/>
                <a:cs typeface="Open Sans Extrabold" panose="020B0606030504020204" pitchFamily="34" charset="0"/>
              </a:rPr>
              <a:t>RESPOND</a:t>
            </a:r>
            <a:r>
              <a:rPr lang="en-US" b="1">
                <a:latin typeface="Aptos" panose="020B0004020202020204" pitchFamily="34" charset="0"/>
                <a:ea typeface="Open Sans Extrabold" panose="020B0606030504020204" pitchFamily="34" charset="0"/>
                <a:cs typeface="Open Sans Extrabold" panose="020B0606030504020204" pitchFamily="34" charset="0"/>
              </a:rPr>
              <a:t> on Time</a:t>
            </a:r>
          </a:p>
          <a:p>
            <a:r>
              <a:rPr lang="en-US" sz="1400">
                <a:solidFill>
                  <a:srgbClr val="000000"/>
                </a:solidFill>
                <a:latin typeface="Aptos" panose="020B0004020202020204" pitchFamily="34" charset="0"/>
                <a:ea typeface="Aptos"/>
                <a:cs typeface="Aptos"/>
              </a:rPr>
              <a:t>Send requested information by the deadline in the notice</a:t>
            </a:r>
            <a:r>
              <a:rPr lang="en-US" sz="1600">
                <a:solidFill>
                  <a:srgbClr val="000000"/>
                </a:solidFill>
                <a:latin typeface="Aptos" panose="020B0004020202020204" pitchFamily="34" charset="0"/>
                <a:ea typeface="Aptos"/>
                <a:cs typeface="Aptos"/>
              </a:rPr>
              <a:t>.</a:t>
            </a:r>
          </a:p>
        </p:txBody>
      </p:sp>
      <p:sp>
        <p:nvSpPr>
          <p:cNvPr id="14" name="Rounded Rectangle 13">
            <a:extLst>
              <a:ext uri="{FF2B5EF4-FFF2-40B4-BE49-F238E27FC236}">
                <a16:creationId xmlns:a16="http://schemas.microsoft.com/office/drawing/2014/main" id="{89B44ADE-42A7-C600-D2BE-1CAF8DED42DF}"/>
              </a:ext>
            </a:extLst>
          </p:cNvPr>
          <p:cNvSpPr/>
          <p:nvPr/>
        </p:nvSpPr>
        <p:spPr>
          <a:xfrm>
            <a:off x="457201" y="2489732"/>
            <a:ext cx="6965750" cy="1005479"/>
          </a:xfrm>
          <a:prstGeom prst="roundRect">
            <a:avLst>
              <a:gd name="adj" fmla="val 4553"/>
            </a:avLst>
          </a:prstGeom>
          <a:solidFill>
            <a:schemeClr val="accent3">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pic>
        <p:nvPicPr>
          <p:cNvPr id="21" name="Graphic 20" descr="Envelope outline">
            <a:extLst>
              <a:ext uri="{FF2B5EF4-FFF2-40B4-BE49-F238E27FC236}">
                <a16:creationId xmlns:a16="http://schemas.microsoft.com/office/drawing/2014/main" id="{F0E810FB-D379-A0CB-BB38-A7E431BB32B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80286" y="2626710"/>
            <a:ext cx="731520" cy="731520"/>
          </a:xfrm>
          <a:prstGeom prst="rect">
            <a:avLst/>
          </a:prstGeom>
        </p:spPr>
      </p:pic>
      <p:sp>
        <p:nvSpPr>
          <p:cNvPr id="32" name="TextBox 31">
            <a:extLst>
              <a:ext uri="{FF2B5EF4-FFF2-40B4-BE49-F238E27FC236}">
                <a16:creationId xmlns:a16="http://schemas.microsoft.com/office/drawing/2014/main" id="{D71D3F2D-40ED-99E0-3D9A-31EC26AD515E}"/>
              </a:ext>
            </a:extLst>
          </p:cNvPr>
          <p:cNvSpPr txBox="1"/>
          <p:nvPr/>
        </p:nvSpPr>
        <p:spPr>
          <a:xfrm>
            <a:off x="1740080" y="2592361"/>
            <a:ext cx="5251310" cy="800219"/>
          </a:xfrm>
          <a:prstGeom prst="rect">
            <a:avLst/>
          </a:prstGeom>
          <a:noFill/>
        </p:spPr>
        <p:txBody>
          <a:bodyPr wrap="square" rtlCol="0">
            <a:spAutoFit/>
          </a:bodyPr>
          <a:lstStyle/>
          <a:p>
            <a:r>
              <a:rPr lang="en-US" b="1">
                <a:solidFill>
                  <a:schemeClr val="accent1"/>
                </a:solidFill>
                <a:latin typeface="Aptos" panose="020B0004020202020204" pitchFamily="34" charset="0"/>
                <a:ea typeface="Open Sans Extrabold" panose="020B0606030504020204" pitchFamily="34" charset="0"/>
                <a:cs typeface="Open Sans Extrabold" panose="020B0606030504020204" pitchFamily="34" charset="0"/>
              </a:rPr>
              <a:t>WATCH</a:t>
            </a:r>
            <a:r>
              <a:rPr lang="en-US" b="1">
                <a:latin typeface="Aptos" panose="020B0004020202020204" pitchFamily="34" charset="0"/>
                <a:ea typeface="Open Sans Extrabold" panose="020B0606030504020204" pitchFamily="34" charset="0"/>
                <a:cs typeface="Open Sans Extrabold" panose="020B0606030504020204" pitchFamily="34" charset="0"/>
              </a:rPr>
              <a:t> for Messages</a:t>
            </a:r>
          </a:p>
          <a:p>
            <a:r>
              <a:rPr lang="en-US" sz="1400">
                <a:latin typeface="Aptos" panose="020B0004020202020204" pitchFamily="34" charset="0"/>
                <a:ea typeface="Open Sans" panose="020B0606030504020204" pitchFamily="34" charset="0"/>
                <a:cs typeface="Open Sans" panose="020B0606030504020204" pitchFamily="34" charset="0"/>
              </a:rPr>
              <a:t>Open mail and read emails or text messages </a:t>
            </a:r>
            <a:br>
              <a:rPr lang="en-US" sz="1400">
                <a:latin typeface="Aptos" panose="020B0004020202020204" pitchFamily="34" charset="0"/>
                <a:ea typeface="Open Sans" panose="020B0606030504020204" pitchFamily="34" charset="0"/>
                <a:cs typeface="Open Sans" panose="020B0606030504020204" pitchFamily="34" charset="0"/>
              </a:rPr>
            </a:br>
            <a:r>
              <a:rPr lang="en-US" sz="1400">
                <a:latin typeface="Aptos" panose="020B0004020202020204" pitchFamily="34" charset="0"/>
                <a:ea typeface="Open Sans" panose="020B0606030504020204" pitchFamily="34" charset="0"/>
                <a:cs typeface="Open Sans" panose="020B0606030504020204" pitchFamily="34" charset="0"/>
              </a:rPr>
              <a:t>from NJ FamilyCare and the health plan.</a:t>
            </a:r>
          </a:p>
        </p:txBody>
      </p:sp>
      <p:sp>
        <p:nvSpPr>
          <p:cNvPr id="3" name="Oval 2">
            <a:extLst>
              <a:ext uri="{FF2B5EF4-FFF2-40B4-BE49-F238E27FC236}">
                <a16:creationId xmlns:a16="http://schemas.microsoft.com/office/drawing/2014/main" id="{AB3A11CD-FF81-69CF-0662-9F5C21AA619C}"/>
              </a:ext>
            </a:extLst>
          </p:cNvPr>
          <p:cNvSpPr/>
          <p:nvPr/>
        </p:nvSpPr>
        <p:spPr>
          <a:xfrm>
            <a:off x="778996" y="2659908"/>
            <a:ext cx="627380" cy="627380"/>
          </a:xfrm>
          <a:prstGeom prst="ellipse">
            <a:avLst/>
          </a:prstGeom>
          <a:solidFill>
            <a:schemeClr val="bg1"/>
          </a:solidFill>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000" b="1">
                <a:latin typeface="Aptos" panose="020B0004020202020204" pitchFamily="34" charset="0"/>
              </a:rPr>
              <a:t>2</a:t>
            </a:r>
          </a:p>
        </p:txBody>
      </p:sp>
      <p:sp>
        <p:nvSpPr>
          <p:cNvPr id="10" name="Rounded Rectangle 9">
            <a:extLst>
              <a:ext uri="{FF2B5EF4-FFF2-40B4-BE49-F238E27FC236}">
                <a16:creationId xmlns:a16="http://schemas.microsoft.com/office/drawing/2014/main" id="{ED101FCC-C4AA-6018-63E6-1C763260ACA0}"/>
              </a:ext>
            </a:extLst>
          </p:cNvPr>
          <p:cNvSpPr/>
          <p:nvPr/>
        </p:nvSpPr>
        <p:spPr>
          <a:xfrm>
            <a:off x="457201" y="1121245"/>
            <a:ext cx="6965750" cy="1200906"/>
          </a:xfrm>
          <a:prstGeom prst="roundRect">
            <a:avLst>
              <a:gd name="adj" fmla="val 4553"/>
            </a:avLst>
          </a:prstGeom>
          <a:solidFill>
            <a:schemeClr val="accent5">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pic>
        <p:nvPicPr>
          <p:cNvPr id="24" name="Graphic 23" descr="Address Book outline">
            <a:extLst>
              <a:ext uri="{FF2B5EF4-FFF2-40B4-BE49-F238E27FC236}">
                <a16:creationId xmlns:a16="http://schemas.microsoft.com/office/drawing/2014/main" id="{B46BFFC6-9074-3753-C684-5BCC6FE9B25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80286" y="1355938"/>
            <a:ext cx="731520" cy="731520"/>
          </a:xfrm>
          <a:prstGeom prst="rect">
            <a:avLst/>
          </a:prstGeom>
        </p:spPr>
      </p:pic>
      <p:sp>
        <p:nvSpPr>
          <p:cNvPr id="33" name="TextBox 32">
            <a:extLst>
              <a:ext uri="{FF2B5EF4-FFF2-40B4-BE49-F238E27FC236}">
                <a16:creationId xmlns:a16="http://schemas.microsoft.com/office/drawing/2014/main" id="{13B38A83-AF8B-3EF3-A5B7-3029CB07B4E4}"/>
              </a:ext>
            </a:extLst>
          </p:cNvPr>
          <p:cNvSpPr txBox="1"/>
          <p:nvPr/>
        </p:nvSpPr>
        <p:spPr>
          <a:xfrm>
            <a:off x="1728171" y="1192339"/>
            <a:ext cx="5251310" cy="1015663"/>
          </a:xfrm>
          <a:prstGeom prst="rect">
            <a:avLst/>
          </a:prstGeom>
          <a:noFill/>
        </p:spPr>
        <p:txBody>
          <a:bodyPr wrap="square" rtlCol="0">
            <a:spAutoFit/>
          </a:bodyPr>
          <a:lstStyle/>
          <a:p>
            <a:r>
              <a:rPr lang="en-US" b="1">
                <a:solidFill>
                  <a:schemeClr val="accent1"/>
                </a:solidFill>
                <a:latin typeface="Aptos" panose="020B0004020202020204" pitchFamily="34" charset="0"/>
                <a:ea typeface="Open Sans Extrabold" panose="020B0606030504020204" pitchFamily="34" charset="0"/>
                <a:cs typeface="Open Sans Extrabold" panose="020B0606030504020204" pitchFamily="34" charset="0"/>
              </a:rPr>
              <a:t>UPDATE</a:t>
            </a:r>
            <a:r>
              <a:rPr lang="en-US" b="1">
                <a:latin typeface="Aptos" panose="020B0004020202020204" pitchFamily="34" charset="0"/>
                <a:ea typeface="Open Sans Extrabold" panose="020B0606030504020204" pitchFamily="34" charset="0"/>
                <a:cs typeface="Open Sans Extrabold" panose="020B0606030504020204" pitchFamily="34" charset="0"/>
              </a:rPr>
              <a:t> Contact Information</a:t>
            </a:r>
          </a:p>
          <a:p>
            <a:r>
              <a:rPr lang="en-US" sz="1400">
                <a:latin typeface="Aptos" panose="020B0004020202020204" pitchFamily="34" charset="0"/>
                <a:ea typeface="Open Sans" panose="020B0606030504020204" pitchFamily="34" charset="0"/>
                <a:cs typeface="Open Sans" panose="020B0606030504020204" pitchFamily="34" charset="0"/>
              </a:rPr>
              <a:t>Make sure the mailing address, phone number, </a:t>
            </a:r>
            <a:br>
              <a:rPr lang="en-US" sz="1400">
                <a:latin typeface="Aptos" panose="020B0004020202020204" pitchFamily="34" charset="0"/>
                <a:ea typeface="Open Sans" panose="020B0606030504020204" pitchFamily="34" charset="0"/>
                <a:cs typeface="Open Sans" panose="020B0606030504020204" pitchFamily="34" charset="0"/>
              </a:rPr>
            </a:br>
            <a:r>
              <a:rPr lang="en-US" sz="1400">
                <a:latin typeface="Aptos" panose="020B0004020202020204" pitchFamily="34" charset="0"/>
                <a:ea typeface="Open Sans" panose="020B0606030504020204" pitchFamily="34" charset="0"/>
                <a:cs typeface="Open Sans" panose="020B0606030504020204" pitchFamily="34" charset="0"/>
              </a:rPr>
              <a:t>and email address are correct.</a:t>
            </a:r>
          </a:p>
          <a:p>
            <a:r>
              <a:rPr lang="en-US" sz="1400">
                <a:latin typeface="Aptos" panose="020B0004020202020204" pitchFamily="34" charset="0"/>
                <a:ea typeface="Open Sans" panose="020B0606030504020204" pitchFamily="34" charset="0"/>
                <a:cs typeface="Open Sans" panose="020B0606030504020204" pitchFamily="34" charset="0"/>
              </a:rPr>
              <a:t>Link: </a:t>
            </a:r>
            <a:r>
              <a:rPr lang="en-US" sz="1400">
                <a:latin typeface="Aptos" panose="020B0004020202020204" pitchFamily="34" charset="0"/>
                <a:ea typeface="Open Sans" panose="020B0606030504020204" pitchFamily="34" charset="0"/>
                <a:cs typeface="Open Sans" panose="020B0606030504020204" pitchFamily="34" charset="0"/>
                <a:hlinkClick r:id="rId7"/>
              </a:rPr>
              <a:t>dmahs-nj.my.site.com/addressupdate</a:t>
            </a:r>
            <a:endParaRPr lang="en-US" sz="1600">
              <a:latin typeface="Aptos" panose="020B0004020202020204" pitchFamily="34" charset="0"/>
              <a:ea typeface="Open Sans" panose="020B0606030504020204" pitchFamily="34" charset="0"/>
              <a:cs typeface="Open Sans" panose="020B0606030504020204" pitchFamily="34" charset="0"/>
            </a:endParaRPr>
          </a:p>
        </p:txBody>
      </p:sp>
      <p:sp>
        <p:nvSpPr>
          <p:cNvPr id="5" name="Oval 4">
            <a:extLst>
              <a:ext uri="{FF2B5EF4-FFF2-40B4-BE49-F238E27FC236}">
                <a16:creationId xmlns:a16="http://schemas.microsoft.com/office/drawing/2014/main" id="{7BEE7AA1-36E5-9A08-BF75-7519C1FF5757}"/>
              </a:ext>
            </a:extLst>
          </p:cNvPr>
          <p:cNvSpPr/>
          <p:nvPr/>
        </p:nvSpPr>
        <p:spPr>
          <a:xfrm>
            <a:off x="778996" y="1389926"/>
            <a:ext cx="627380" cy="627380"/>
          </a:xfrm>
          <a:prstGeom prst="ellipse">
            <a:avLst/>
          </a:prstGeom>
          <a:solidFill>
            <a:schemeClr val="bg1"/>
          </a:solid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000" b="1">
                <a:latin typeface="Aptos" panose="020B0004020202020204" pitchFamily="34" charset="0"/>
              </a:rPr>
              <a:t>1</a:t>
            </a:r>
          </a:p>
        </p:txBody>
      </p:sp>
      <p:sp>
        <p:nvSpPr>
          <p:cNvPr id="7" name="Oval 6">
            <a:extLst>
              <a:ext uri="{FF2B5EF4-FFF2-40B4-BE49-F238E27FC236}">
                <a16:creationId xmlns:a16="http://schemas.microsoft.com/office/drawing/2014/main" id="{20621555-5F43-21E5-85A5-EBBA60DD4FE7}"/>
              </a:ext>
            </a:extLst>
          </p:cNvPr>
          <p:cNvSpPr/>
          <p:nvPr/>
        </p:nvSpPr>
        <p:spPr>
          <a:xfrm>
            <a:off x="778996" y="4019657"/>
            <a:ext cx="627380" cy="627380"/>
          </a:xfrm>
          <a:prstGeom prst="ellipse">
            <a:avLst/>
          </a:prstGeom>
          <a:solidFill>
            <a:schemeClr val="bg1"/>
          </a:solidFill>
          <a:ln>
            <a:solidFill>
              <a:srgbClr val="78287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000" b="1">
                <a:latin typeface="Aptos" panose="020B0004020202020204" pitchFamily="34" charset="0"/>
              </a:rPr>
              <a:t>3</a:t>
            </a:r>
          </a:p>
        </p:txBody>
      </p:sp>
      <p:sp>
        <p:nvSpPr>
          <p:cNvPr id="13" name="Oval 12">
            <a:extLst>
              <a:ext uri="{FF2B5EF4-FFF2-40B4-BE49-F238E27FC236}">
                <a16:creationId xmlns:a16="http://schemas.microsoft.com/office/drawing/2014/main" id="{5884B45F-1E70-BCC2-23F1-3BFDE0B59A44}"/>
              </a:ext>
            </a:extLst>
          </p:cNvPr>
          <p:cNvSpPr/>
          <p:nvPr/>
        </p:nvSpPr>
        <p:spPr>
          <a:xfrm>
            <a:off x="778996" y="5368954"/>
            <a:ext cx="627380" cy="627380"/>
          </a:xfrm>
          <a:prstGeom prst="ellipse">
            <a:avLst/>
          </a:prstGeom>
          <a:solidFill>
            <a:schemeClr val="bg1"/>
          </a:solidFill>
          <a:ln>
            <a:solidFill>
              <a:schemeClr val="accent4">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000" b="1">
                <a:latin typeface="Aptos" panose="020B0004020202020204" pitchFamily="34" charset="0"/>
              </a:rPr>
              <a:t>4</a:t>
            </a:r>
          </a:p>
        </p:txBody>
      </p:sp>
      <p:pic>
        <p:nvPicPr>
          <p:cNvPr id="17" name="Graphic 16" descr="Checklist outline">
            <a:extLst>
              <a:ext uri="{FF2B5EF4-FFF2-40B4-BE49-F238E27FC236}">
                <a16:creationId xmlns:a16="http://schemas.microsoft.com/office/drawing/2014/main" id="{7930F202-56EA-74E2-0A07-D29542BA4C0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545342" y="3965814"/>
            <a:ext cx="801408" cy="801408"/>
          </a:xfrm>
          <a:prstGeom prst="rect">
            <a:avLst/>
          </a:prstGeom>
        </p:spPr>
      </p:pic>
      <p:grpSp>
        <p:nvGrpSpPr>
          <p:cNvPr id="19" name="Group 18">
            <a:extLst>
              <a:ext uri="{FF2B5EF4-FFF2-40B4-BE49-F238E27FC236}">
                <a16:creationId xmlns:a16="http://schemas.microsoft.com/office/drawing/2014/main" id="{AE27CE6C-B249-83EE-D8A3-CF13F79B36DB}"/>
              </a:ext>
            </a:extLst>
          </p:cNvPr>
          <p:cNvGrpSpPr/>
          <p:nvPr/>
        </p:nvGrpSpPr>
        <p:grpSpPr>
          <a:xfrm>
            <a:off x="8567506" y="424688"/>
            <a:ext cx="3002855" cy="5861812"/>
            <a:chOff x="8631006" y="424688"/>
            <a:chExt cx="2927784" cy="5715268"/>
          </a:xfrm>
        </p:grpSpPr>
        <p:pic>
          <p:nvPicPr>
            <p:cNvPr id="8" name="Picture 7">
              <a:extLst>
                <a:ext uri="{FF2B5EF4-FFF2-40B4-BE49-F238E27FC236}">
                  <a16:creationId xmlns:a16="http://schemas.microsoft.com/office/drawing/2014/main" id="{7E743F17-0980-70E7-5AA2-D55092FCB09B}"/>
                </a:ext>
              </a:extLst>
            </p:cNvPr>
            <p:cNvPicPr>
              <a:picLocks noChangeAspect="1"/>
            </p:cNvPicPr>
            <p:nvPr/>
          </p:nvPicPr>
          <p:blipFill>
            <a:blip r:embed="rId9"/>
            <a:srcRect b="9876"/>
            <a:stretch>
              <a:fillRect/>
            </a:stretch>
          </p:blipFill>
          <p:spPr>
            <a:xfrm>
              <a:off x="8645083" y="424688"/>
              <a:ext cx="2900084" cy="3382385"/>
            </a:xfrm>
            <a:prstGeom prst="rect">
              <a:avLst/>
            </a:prstGeom>
            <a:ln>
              <a:solidFill>
                <a:schemeClr val="accent1"/>
              </a:solidFill>
            </a:ln>
          </p:spPr>
        </p:pic>
        <p:pic>
          <p:nvPicPr>
            <p:cNvPr id="15" name="Picture 14">
              <a:extLst>
                <a:ext uri="{FF2B5EF4-FFF2-40B4-BE49-F238E27FC236}">
                  <a16:creationId xmlns:a16="http://schemas.microsoft.com/office/drawing/2014/main" id="{FCA526DE-FC0E-7B82-3BB9-1FAB1F5D9D2A}"/>
                </a:ext>
              </a:extLst>
            </p:cNvPr>
            <p:cNvPicPr>
              <a:picLocks noChangeAspect="1"/>
            </p:cNvPicPr>
            <p:nvPr/>
          </p:nvPicPr>
          <p:blipFill>
            <a:blip r:embed="rId10"/>
            <a:stretch>
              <a:fillRect/>
            </a:stretch>
          </p:blipFill>
          <p:spPr>
            <a:xfrm>
              <a:off x="8631006" y="4019657"/>
              <a:ext cx="2927784" cy="2120299"/>
            </a:xfrm>
            <a:prstGeom prst="rect">
              <a:avLst/>
            </a:prstGeom>
          </p:spPr>
        </p:pic>
      </p:grpSp>
    </p:spTree>
    <p:extLst>
      <p:ext uri="{BB962C8B-B14F-4D97-AF65-F5344CB8AC3E}">
        <p14:creationId xmlns:p14="http://schemas.microsoft.com/office/powerpoint/2010/main" val="3822677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F81FC-55B2-A77B-8979-D336360977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7FA55B-16EA-278E-E81E-A5906BA7D6A5}"/>
              </a:ext>
            </a:extLst>
          </p:cNvPr>
          <p:cNvSpPr>
            <a:spLocks noGrp="1"/>
          </p:cNvSpPr>
          <p:nvPr>
            <p:ph type="title"/>
          </p:nvPr>
        </p:nvSpPr>
        <p:spPr>
          <a:xfrm>
            <a:off x="381000" y="377479"/>
            <a:ext cx="10515600" cy="467591"/>
          </a:xfrm>
        </p:spPr>
        <p:txBody>
          <a:bodyPr vert="horz" lIns="91440" tIns="45720" rIns="91440" bIns="45720" rtlCol="0" anchor="t">
            <a:noAutofit/>
          </a:bodyPr>
          <a:lstStyle/>
          <a:p>
            <a:r>
              <a:rPr lang="en-US" sz="3000" dirty="0"/>
              <a:t>What We Are Hearing</a:t>
            </a:r>
          </a:p>
        </p:txBody>
      </p:sp>
      <p:sp>
        <p:nvSpPr>
          <p:cNvPr id="4" name="Slide Number Placeholder 3">
            <a:extLst>
              <a:ext uri="{FF2B5EF4-FFF2-40B4-BE49-F238E27FC236}">
                <a16:creationId xmlns:a16="http://schemas.microsoft.com/office/drawing/2014/main" id="{6AD72E65-81AB-EB44-90C4-98C157274686}"/>
              </a:ext>
            </a:extLst>
          </p:cNvPr>
          <p:cNvSpPr>
            <a:spLocks noGrp="1"/>
          </p:cNvSpPr>
          <p:nvPr>
            <p:ph type="sldNum" sz="quarter" idx="12"/>
          </p:nvPr>
        </p:nvSpPr>
        <p:spPr/>
        <p:txBody>
          <a:bodyPr/>
          <a:lstStyle/>
          <a:p>
            <a:fld id="{6C7D1EA5-6DBE-A94B-8E51-8AA2A79E30FE}" type="slidenum">
              <a:rPr lang="en-US">
                <a:latin typeface="Aptos" panose="020B0004020202020204" pitchFamily="34" charset="0"/>
              </a:rPr>
              <a:t>4</a:t>
            </a:fld>
            <a:endParaRPr lang="en-US" dirty="0">
              <a:latin typeface="Aptos" panose="020B0004020202020204" pitchFamily="34" charset="0"/>
            </a:endParaRPr>
          </a:p>
        </p:txBody>
      </p:sp>
      <p:sp>
        <p:nvSpPr>
          <p:cNvPr id="3" name="Rounded Rectangle 2">
            <a:extLst>
              <a:ext uri="{FF2B5EF4-FFF2-40B4-BE49-F238E27FC236}">
                <a16:creationId xmlns:a16="http://schemas.microsoft.com/office/drawing/2014/main" id="{E7239D89-4A0B-DF5F-5E7E-1546C9CDE349}"/>
              </a:ext>
            </a:extLst>
          </p:cNvPr>
          <p:cNvSpPr/>
          <p:nvPr/>
        </p:nvSpPr>
        <p:spPr>
          <a:xfrm>
            <a:off x="457200" y="977741"/>
            <a:ext cx="3683000" cy="4405529"/>
          </a:xfrm>
          <a:prstGeom prst="roundRect">
            <a:avLst>
              <a:gd name="adj" fmla="val 4553"/>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20" name="Rounded Rectangle 19">
            <a:extLst>
              <a:ext uri="{FF2B5EF4-FFF2-40B4-BE49-F238E27FC236}">
                <a16:creationId xmlns:a16="http://schemas.microsoft.com/office/drawing/2014/main" id="{E0A7E754-AF33-489E-C00D-992FB3FB8417}"/>
              </a:ext>
            </a:extLst>
          </p:cNvPr>
          <p:cNvSpPr/>
          <p:nvPr/>
        </p:nvSpPr>
        <p:spPr>
          <a:xfrm>
            <a:off x="457200" y="977741"/>
            <a:ext cx="3683000" cy="1552528"/>
          </a:xfrm>
          <a:prstGeom prst="roundRect">
            <a:avLst>
              <a:gd name="adj" fmla="val 10539"/>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tIns="822960" bIns="0" rtlCol="0" anchor="ctr"/>
          <a:lstStyle/>
          <a:p>
            <a:pPr algn="ctr">
              <a:lnSpc>
                <a:spcPct val="79911"/>
              </a:lnSpc>
            </a:pPr>
            <a:r>
              <a:rPr lang="en-US" sz="2200" b="1" dirty="0">
                <a:latin typeface="Aptos" panose="020B0004020202020204" pitchFamily="34" charset="0"/>
              </a:rPr>
              <a:t>Top topics from </a:t>
            </a:r>
            <a:br>
              <a:rPr lang="en-US" sz="2200" b="1" dirty="0">
                <a:latin typeface="Aptos" panose="020B0004020202020204" pitchFamily="34" charset="0"/>
              </a:rPr>
            </a:br>
            <a:r>
              <a:rPr lang="en-US" sz="2200" b="1" dirty="0">
                <a:latin typeface="Aptos" panose="020B0004020202020204" pitchFamily="34" charset="0"/>
              </a:rPr>
              <a:t>your questions</a:t>
            </a:r>
          </a:p>
        </p:txBody>
      </p:sp>
      <p:sp>
        <p:nvSpPr>
          <p:cNvPr id="36" name="TextBox 35">
            <a:extLst>
              <a:ext uri="{FF2B5EF4-FFF2-40B4-BE49-F238E27FC236}">
                <a16:creationId xmlns:a16="http://schemas.microsoft.com/office/drawing/2014/main" id="{2C2D2816-8355-3EF0-A670-DE32E1CBE48E}"/>
              </a:ext>
            </a:extLst>
          </p:cNvPr>
          <p:cNvSpPr txBox="1"/>
          <p:nvPr/>
        </p:nvSpPr>
        <p:spPr>
          <a:xfrm>
            <a:off x="554990" y="2688148"/>
            <a:ext cx="3487420" cy="2639569"/>
          </a:xfrm>
          <a:prstGeom prst="rect">
            <a:avLst/>
          </a:prstGeom>
          <a:noFill/>
        </p:spPr>
        <p:txBody>
          <a:bodyPr wrap="square" rtlCol="0">
            <a:spAutoFit/>
          </a:bodyPr>
          <a:lstStyle/>
          <a:p>
            <a:pPr marL="285750" indent="-285750">
              <a:lnSpc>
                <a:spcPct val="85000"/>
              </a:lnSpc>
              <a:spcAft>
                <a:spcPts val="500"/>
              </a:spcAft>
              <a:buFont typeface="Arial" panose="020B0604020202020204" pitchFamily="34" charset="0"/>
              <a:buChar char="•"/>
            </a:pPr>
            <a:r>
              <a:rPr lang="en-US" sz="1500" dirty="0">
                <a:latin typeface="Aptos" panose="020B0004020202020204" pitchFamily="34" charset="0"/>
                <a:ea typeface="Open Sans Extrabold" panose="020B0606030504020204" pitchFamily="34" charset="0"/>
                <a:cs typeface="Open Sans Extrabold" panose="020B0606030504020204" pitchFamily="34" charset="0"/>
              </a:rPr>
              <a:t>Who must meet work requirements</a:t>
            </a:r>
          </a:p>
          <a:p>
            <a:pPr marL="285750" indent="-285750">
              <a:lnSpc>
                <a:spcPct val="85000"/>
              </a:lnSpc>
              <a:spcAft>
                <a:spcPts val="500"/>
              </a:spcAft>
              <a:buFont typeface="Arial" panose="020B0604020202020204" pitchFamily="34" charset="0"/>
              <a:buChar char="•"/>
            </a:pPr>
            <a:r>
              <a:rPr lang="en-US" sz="1500" dirty="0">
                <a:latin typeface="Aptos" panose="020B0004020202020204" pitchFamily="34" charset="0"/>
                <a:ea typeface="Open Sans Extrabold" panose="020B0606030504020204" pitchFamily="34" charset="0"/>
                <a:cs typeface="Open Sans Extrabold" panose="020B0606030504020204" pitchFamily="34" charset="0"/>
              </a:rPr>
              <a:t>Exclusions and exceptions </a:t>
            </a:r>
            <a:br>
              <a:rPr lang="en-US" sz="1500" dirty="0">
                <a:latin typeface="Aptos" panose="020B0004020202020204" pitchFamily="34" charset="0"/>
                <a:ea typeface="Open Sans Extrabold" panose="020B0606030504020204" pitchFamily="34" charset="0"/>
                <a:cs typeface="Open Sans Extrabold" panose="020B0606030504020204" pitchFamily="34" charset="0"/>
              </a:rPr>
            </a:br>
            <a:r>
              <a:rPr lang="en-US" sz="1500" dirty="0">
                <a:latin typeface="Aptos" panose="020B0004020202020204" pitchFamily="34" charset="0"/>
                <a:ea typeface="Open Sans Extrabold" panose="020B0606030504020204" pitchFamily="34" charset="0"/>
                <a:cs typeface="Open Sans Extrabold" panose="020B0606030504020204" pitchFamily="34" charset="0"/>
              </a:rPr>
              <a:t>(SNAP, ABD, DDD, MLTSS)</a:t>
            </a:r>
          </a:p>
          <a:p>
            <a:pPr marL="285750" indent="-285750">
              <a:lnSpc>
                <a:spcPct val="85000"/>
              </a:lnSpc>
              <a:spcAft>
                <a:spcPts val="500"/>
              </a:spcAft>
              <a:buFont typeface="Arial" panose="020B0604020202020204" pitchFamily="34" charset="0"/>
              <a:buChar char="•"/>
            </a:pPr>
            <a:r>
              <a:rPr lang="en-US" sz="1500" dirty="0">
                <a:latin typeface="Aptos" panose="020B0004020202020204" pitchFamily="34" charset="0"/>
                <a:ea typeface="Open Sans Extrabold" panose="020B0606030504020204" pitchFamily="34" charset="0"/>
                <a:cs typeface="Open Sans Extrabold" panose="020B0606030504020204" pitchFamily="34" charset="0"/>
              </a:rPr>
              <a:t>Showing income, hours, </a:t>
            </a:r>
            <a:br>
              <a:rPr lang="en-US" sz="1500" dirty="0">
                <a:latin typeface="Aptos" panose="020B0004020202020204" pitchFamily="34" charset="0"/>
                <a:ea typeface="Open Sans Extrabold" panose="020B0606030504020204" pitchFamily="34" charset="0"/>
                <a:cs typeface="Open Sans Extrabold" panose="020B0606030504020204" pitchFamily="34" charset="0"/>
              </a:rPr>
            </a:br>
            <a:r>
              <a:rPr lang="en-US" sz="1500" dirty="0">
                <a:latin typeface="Aptos" panose="020B0004020202020204" pitchFamily="34" charset="0"/>
                <a:ea typeface="Open Sans Extrabold" panose="020B0606030504020204" pitchFamily="34" charset="0"/>
                <a:cs typeface="Open Sans Extrabold" panose="020B0606030504020204" pitchFamily="34" charset="0"/>
              </a:rPr>
              <a:t>and other activities</a:t>
            </a:r>
          </a:p>
          <a:p>
            <a:pPr marL="285750" indent="-285750">
              <a:lnSpc>
                <a:spcPct val="85000"/>
              </a:lnSpc>
              <a:spcAft>
                <a:spcPts val="500"/>
              </a:spcAft>
              <a:buFont typeface="Arial" panose="020B0604020202020204" pitchFamily="34" charset="0"/>
              <a:buChar char="•"/>
            </a:pPr>
            <a:r>
              <a:rPr lang="en-US" sz="1500" dirty="0">
                <a:latin typeface="Aptos" panose="020B0004020202020204" pitchFamily="34" charset="0"/>
                <a:ea typeface="Open Sans Extrabold" panose="020B0606030504020204" pitchFamily="34" charset="0"/>
                <a:cs typeface="Open Sans Extrabold" panose="020B0606030504020204" pitchFamily="34" charset="0"/>
              </a:rPr>
              <a:t>Retroactive coverage </a:t>
            </a:r>
            <a:br>
              <a:rPr lang="en-US" sz="1500" dirty="0">
                <a:latin typeface="Aptos" panose="020B0004020202020204" pitchFamily="34" charset="0"/>
                <a:ea typeface="Open Sans Extrabold" panose="020B0606030504020204" pitchFamily="34" charset="0"/>
                <a:cs typeface="Open Sans Extrabold" panose="020B0606030504020204" pitchFamily="34" charset="0"/>
              </a:rPr>
            </a:br>
            <a:r>
              <a:rPr lang="en-US" sz="1500" dirty="0">
                <a:latin typeface="Aptos" panose="020B0004020202020204" pitchFamily="34" charset="0"/>
                <a:ea typeface="Open Sans Extrabold" panose="020B0606030504020204" pitchFamily="34" charset="0"/>
                <a:cs typeface="Open Sans Extrabold" panose="020B0606030504020204" pitchFamily="34" charset="0"/>
              </a:rPr>
              <a:t>and effective dates</a:t>
            </a:r>
          </a:p>
          <a:p>
            <a:pPr marL="285750" indent="-285750">
              <a:lnSpc>
                <a:spcPct val="85000"/>
              </a:lnSpc>
              <a:spcAft>
                <a:spcPts val="500"/>
              </a:spcAft>
              <a:buFont typeface="Arial" panose="020B0604020202020204" pitchFamily="34" charset="0"/>
              <a:buChar char="•"/>
            </a:pPr>
            <a:r>
              <a:rPr lang="en-US" sz="1500" dirty="0">
                <a:latin typeface="Aptos" panose="020B0004020202020204" pitchFamily="34" charset="0"/>
                <a:ea typeface="Open Sans Extrabold" panose="020B0606030504020204" pitchFamily="34" charset="0"/>
                <a:cs typeface="Open Sans Extrabold" panose="020B0606030504020204" pitchFamily="34" charset="0"/>
              </a:rPr>
              <a:t>Appeals and authorized representatives</a:t>
            </a:r>
          </a:p>
          <a:p>
            <a:pPr marL="285750" indent="-285750">
              <a:lnSpc>
                <a:spcPct val="85000"/>
              </a:lnSpc>
              <a:spcAft>
                <a:spcPts val="500"/>
              </a:spcAft>
              <a:buFont typeface="Arial" panose="020B0604020202020204" pitchFamily="34" charset="0"/>
              <a:buChar char="•"/>
            </a:pPr>
            <a:r>
              <a:rPr lang="en-US" sz="1500" dirty="0">
                <a:latin typeface="Aptos" panose="020B0004020202020204" pitchFamily="34" charset="0"/>
                <a:ea typeface="Open Sans Extrabold" panose="020B0606030504020204" pitchFamily="34" charset="0"/>
                <a:cs typeface="Open Sans Extrabold" panose="020B0606030504020204" pitchFamily="34" charset="0"/>
              </a:rPr>
              <a:t>Presumptive Eligibility</a:t>
            </a:r>
          </a:p>
          <a:p>
            <a:pPr marL="285750" indent="-285750">
              <a:lnSpc>
                <a:spcPct val="85000"/>
              </a:lnSpc>
              <a:spcAft>
                <a:spcPts val="500"/>
              </a:spcAft>
              <a:buFont typeface="Arial" panose="020B0604020202020204" pitchFamily="34" charset="0"/>
              <a:buChar char="•"/>
            </a:pPr>
            <a:r>
              <a:rPr lang="en-US" sz="1500" dirty="0">
                <a:latin typeface="Aptos" panose="020B0004020202020204" pitchFamily="34" charset="0"/>
                <a:ea typeface="Open Sans Extrabold" panose="020B0606030504020204" pitchFamily="34" charset="0"/>
                <a:cs typeface="Open Sans Extrabold" panose="020B0606030504020204" pitchFamily="34" charset="0"/>
              </a:rPr>
              <a:t>Training and materials</a:t>
            </a:r>
          </a:p>
        </p:txBody>
      </p:sp>
      <p:sp>
        <p:nvSpPr>
          <p:cNvPr id="6" name="Rounded Rectangle 5">
            <a:extLst>
              <a:ext uri="{FF2B5EF4-FFF2-40B4-BE49-F238E27FC236}">
                <a16:creationId xmlns:a16="http://schemas.microsoft.com/office/drawing/2014/main" id="{5FFA0F98-1A18-11CE-A07C-3C5A284BE6E0}"/>
              </a:ext>
            </a:extLst>
          </p:cNvPr>
          <p:cNvSpPr/>
          <p:nvPr/>
        </p:nvSpPr>
        <p:spPr>
          <a:xfrm>
            <a:off x="4267200" y="965339"/>
            <a:ext cx="3683000" cy="4417931"/>
          </a:xfrm>
          <a:prstGeom prst="roundRect">
            <a:avLst>
              <a:gd name="adj" fmla="val 4553"/>
            </a:avLst>
          </a:prstGeom>
          <a:solidFill>
            <a:srgbClr val="E9D3FA"/>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8" name="Rounded Rectangle 7">
            <a:extLst>
              <a:ext uri="{FF2B5EF4-FFF2-40B4-BE49-F238E27FC236}">
                <a16:creationId xmlns:a16="http://schemas.microsoft.com/office/drawing/2014/main" id="{8F672BFF-8324-F7C5-17C7-804BAD854643}"/>
              </a:ext>
            </a:extLst>
          </p:cNvPr>
          <p:cNvSpPr/>
          <p:nvPr/>
        </p:nvSpPr>
        <p:spPr>
          <a:xfrm>
            <a:off x="4267200" y="965339"/>
            <a:ext cx="3683000" cy="1552528"/>
          </a:xfrm>
          <a:prstGeom prst="roundRect">
            <a:avLst>
              <a:gd name="adj" fmla="val 8860"/>
            </a:avLst>
          </a:prstGeom>
          <a:solidFill>
            <a:srgbClr val="78287F"/>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tIns="822960" bIns="0" rtlCol="0" anchor="ctr"/>
          <a:lstStyle/>
          <a:p>
            <a:pPr algn="ctr">
              <a:lnSpc>
                <a:spcPct val="79911"/>
              </a:lnSpc>
            </a:pPr>
            <a:r>
              <a:rPr lang="en-US" sz="2200" b="1" dirty="0">
                <a:latin typeface="Aptos" panose="020B0004020202020204" pitchFamily="34" charset="0"/>
              </a:rPr>
              <a:t>How to </a:t>
            </a:r>
          </a:p>
          <a:p>
            <a:pPr algn="ctr">
              <a:lnSpc>
                <a:spcPct val="79911"/>
              </a:lnSpc>
            </a:pPr>
            <a:r>
              <a:rPr lang="en-US" sz="2200" b="1" dirty="0">
                <a:latin typeface="Aptos" panose="020B0004020202020204" pitchFamily="34" charset="0"/>
              </a:rPr>
              <a:t>ask questions</a:t>
            </a:r>
          </a:p>
        </p:txBody>
      </p:sp>
      <p:sp>
        <p:nvSpPr>
          <p:cNvPr id="10" name="Rounded Rectangle 9">
            <a:extLst>
              <a:ext uri="{FF2B5EF4-FFF2-40B4-BE49-F238E27FC236}">
                <a16:creationId xmlns:a16="http://schemas.microsoft.com/office/drawing/2014/main" id="{994B9C3A-258E-2633-15D7-50A1332994BE}"/>
              </a:ext>
            </a:extLst>
          </p:cNvPr>
          <p:cNvSpPr/>
          <p:nvPr/>
        </p:nvSpPr>
        <p:spPr>
          <a:xfrm>
            <a:off x="8061960" y="965339"/>
            <a:ext cx="3683000" cy="4407768"/>
          </a:xfrm>
          <a:prstGeom prst="roundRect">
            <a:avLst>
              <a:gd name="adj" fmla="val 4553"/>
            </a:avLst>
          </a:prstGeom>
          <a:solidFill>
            <a:srgbClr val="D2F4E7"/>
          </a:solidFill>
          <a:ln>
            <a:solidFill>
              <a:srgbClr val="099C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11" name="Rounded Rectangle 10">
            <a:extLst>
              <a:ext uri="{FF2B5EF4-FFF2-40B4-BE49-F238E27FC236}">
                <a16:creationId xmlns:a16="http://schemas.microsoft.com/office/drawing/2014/main" id="{AEE44137-98AE-2625-AF2A-F94312E857EE}"/>
              </a:ext>
            </a:extLst>
          </p:cNvPr>
          <p:cNvSpPr/>
          <p:nvPr/>
        </p:nvSpPr>
        <p:spPr>
          <a:xfrm>
            <a:off x="8059420" y="965339"/>
            <a:ext cx="3683000" cy="1552528"/>
          </a:xfrm>
          <a:prstGeom prst="roundRect">
            <a:avLst>
              <a:gd name="adj" fmla="val 9562"/>
            </a:avLst>
          </a:prstGeom>
          <a:solidFill>
            <a:srgbClr val="099C61"/>
          </a:solidFill>
          <a:ln>
            <a:solidFill>
              <a:srgbClr val="099C61"/>
            </a:solidFill>
          </a:ln>
        </p:spPr>
        <p:style>
          <a:lnRef idx="2">
            <a:schemeClr val="accent1">
              <a:shade val="15000"/>
            </a:schemeClr>
          </a:lnRef>
          <a:fillRef idx="1">
            <a:schemeClr val="accent1"/>
          </a:fillRef>
          <a:effectRef idx="0">
            <a:schemeClr val="accent1"/>
          </a:effectRef>
          <a:fontRef idx="minor">
            <a:schemeClr val="lt1"/>
          </a:fontRef>
        </p:style>
        <p:txBody>
          <a:bodyPr tIns="822960" bIns="0" rtlCol="0" anchor="ctr"/>
          <a:lstStyle/>
          <a:p>
            <a:pPr algn="ctr">
              <a:lnSpc>
                <a:spcPct val="79911"/>
              </a:lnSpc>
            </a:pPr>
            <a:r>
              <a:rPr lang="en-US" sz="2200" b="1" dirty="0">
                <a:latin typeface="Aptos" panose="020B0004020202020204" pitchFamily="34" charset="0"/>
              </a:rPr>
              <a:t>How we triage </a:t>
            </a:r>
          </a:p>
          <a:p>
            <a:pPr algn="ctr">
              <a:lnSpc>
                <a:spcPct val="79911"/>
              </a:lnSpc>
            </a:pPr>
            <a:r>
              <a:rPr lang="en-US" sz="2200" b="1" dirty="0">
                <a:latin typeface="Aptos" panose="020B0004020202020204" pitchFamily="34" charset="0"/>
              </a:rPr>
              <a:t>and respond</a:t>
            </a:r>
          </a:p>
        </p:txBody>
      </p:sp>
      <p:pic>
        <p:nvPicPr>
          <p:cNvPr id="13" name="Graphic 12" descr="Badge Question Mark outline">
            <a:extLst>
              <a:ext uri="{FF2B5EF4-FFF2-40B4-BE49-F238E27FC236}">
                <a16:creationId xmlns:a16="http://schemas.microsoft.com/office/drawing/2014/main" id="{BBC9CB27-288C-A9F2-01C0-C8242BA1AEC8}"/>
              </a:ext>
            </a:extLst>
          </p:cNvPr>
          <p:cNvPicPr>
            <a:picLocks noChangeAspect="1"/>
          </p:cNvPicPr>
          <p:nvPr/>
        </p:nvPicPr>
        <p:blipFill rotWithShape="1">
          <a:blip>
            <a:extLst>
              <a:ext uri="{96DAC541-7B7A-43D3-8B79-37D633B846F1}">
                <asvg:svgBlip xmlns:asvg="http://schemas.microsoft.com/office/drawing/2016/SVG/main" r:embed="rId3"/>
              </a:ext>
            </a:extLst>
          </a:blip>
          <a:srcRect/>
          <a:stretch>
            <a:fillRect/>
          </a:stretch>
        </p:blipFill>
        <p:spPr>
          <a:xfrm>
            <a:off x="1879029" y="1070697"/>
            <a:ext cx="746155" cy="746155"/>
          </a:xfrm>
          <a:prstGeom prst="rect">
            <a:avLst/>
          </a:prstGeom>
        </p:spPr>
      </p:pic>
      <p:pic>
        <p:nvPicPr>
          <p:cNvPr id="14" name="Graphic 13" descr="Questions outline">
            <a:extLst>
              <a:ext uri="{FF2B5EF4-FFF2-40B4-BE49-F238E27FC236}">
                <a16:creationId xmlns:a16="http://schemas.microsoft.com/office/drawing/2014/main" id="{9A7027E8-632F-C1F9-8D96-0D55F49FD76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98315" y="1033389"/>
            <a:ext cx="820771" cy="820771"/>
          </a:xfrm>
          <a:prstGeom prst="rect">
            <a:avLst/>
          </a:prstGeom>
        </p:spPr>
      </p:pic>
      <p:sp>
        <p:nvSpPr>
          <p:cNvPr id="18" name="TextBox 17">
            <a:extLst>
              <a:ext uri="{FF2B5EF4-FFF2-40B4-BE49-F238E27FC236}">
                <a16:creationId xmlns:a16="http://schemas.microsoft.com/office/drawing/2014/main" id="{0F51B7B6-8839-046C-C908-1E0992E06FF6}"/>
              </a:ext>
            </a:extLst>
          </p:cNvPr>
          <p:cNvSpPr txBox="1"/>
          <p:nvPr/>
        </p:nvSpPr>
        <p:spPr>
          <a:xfrm>
            <a:off x="4335780" y="2723318"/>
            <a:ext cx="3530599" cy="2154436"/>
          </a:xfrm>
          <a:prstGeom prst="rect">
            <a:avLst/>
          </a:prstGeom>
          <a:noFill/>
        </p:spPr>
        <p:txBody>
          <a:bodyPr wrap="square" rtlCol="0">
            <a:spAutoFit/>
          </a:bodyPr>
          <a:lstStyle/>
          <a:p>
            <a:pPr marL="285750" indent="-285750">
              <a:buFont typeface="Arial" panose="020B0604020202020204" pitchFamily="34" charset="0"/>
              <a:buChar char="•"/>
            </a:pPr>
            <a:r>
              <a:rPr lang="en-US" sz="1600" b="1" dirty="0">
                <a:latin typeface="Aptos" panose="020B0004020202020204" pitchFamily="34" charset="0"/>
                <a:ea typeface="Open Sans Extrabold" panose="020B0606030504020204" pitchFamily="34" charset="0"/>
                <a:cs typeface="Open Sans Extrabold" panose="020B0606030504020204" pitchFamily="34" charset="0"/>
              </a:rPr>
              <a:t>Webinar chat: </a:t>
            </a:r>
            <a:br>
              <a:rPr lang="en-US" sz="1600" b="1" dirty="0">
                <a:latin typeface="Aptos" panose="020B0004020202020204" pitchFamily="34" charset="0"/>
                <a:ea typeface="Open Sans Extrabold" panose="020B0606030504020204" pitchFamily="34" charset="0"/>
                <a:cs typeface="Open Sans Extrabold" panose="020B0606030504020204" pitchFamily="34" charset="0"/>
              </a:rPr>
            </a:br>
            <a:r>
              <a:rPr lang="en-US" sz="1500" dirty="0">
                <a:latin typeface="Aptos" panose="020B0004020202020204" pitchFamily="34" charset="0"/>
                <a:ea typeface="Open Sans Extrabold" panose="020B0606030504020204" pitchFamily="34" charset="0"/>
                <a:cs typeface="Open Sans Extrabold" panose="020B0606030504020204" pitchFamily="34" charset="0"/>
              </a:rPr>
              <a:t>during any Quality Institute webinar</a:t>
            </a:r>
          </a:p>
          <a:p>
            <a:pPr marL="285750" indent="-285750">
              <a:buFont typeface="Arial" panose="020B0604020202020204" pitchFamily="34" charset="0"/>
              <a:buChar char="•"/>
            </a:pPr>
            <a:endParaRPr lang="en-US" sz="1400" dirty="0">
              <a:latin typeface="Aptos" panose="020B0004020202020204" pitchFamily="34" charset="0"/>
              <a:ea typeface="Open Sans Extrabold" panose="020B0606030504020204" pitchFamily="34" charset="0"/>
              <a:cs typeface="Open Sans Extrabold" panose="020B0606030504020204" pitchFamily="34" charset="0"/>
            </a:endParaRPr>
          </a:p>
          <a:p>
            <a:pPr marL="285750" indent="-285750">
              <a:buFont typeface="Arial" panose="020B0604020202020204" pitchFamily="34" charset="0"/>
              <a:buChar char="•"/>
            </a:pPr>
            <a:r>
              <a:rPr lang="en-US" sz="1600" b="1" dirty="0">
                <a:latin typeface="Aptos" panose="020B0004020202020204" pitchFamily="34" charset="0"/>
                <a:ea typeface="Open Sans Extrabold" panose="020B0606030504020204" pitchFamily="34" charset="0"/>
                <a:cs typeface="Open Sans Extrabold" panose="020B0606030504020204" pitchFamily="34" charset="0"/>
              </a:rPr>
              <a:t>Email: </a:t>
            </a:r>
            <a:br>
              <a:rPr lang="en-US" sz="1600" b="1" dirty="0">
                <a:latin typeface="Aptos" panose="020B0004020202020204" pitchFamily="34" charset="0"/>
                <a:ea typeface="Open Sans Extrabold" panose="020B0606030504020204" pitchFamily="34" charset="0"/>
                <a:cs typeface="Open Sans Extrabold" panose="020B0606030504020204" pitchFamily="34" charset="0"/>
              </a:rPr>
            </a:br>
            <a:r>
              <a:rPr lang="en-US" sz="1500" dirty="0">
                <a:latin typeface="Aptos" panose="020B0004020202020204" pitchFamily="34" charset="0"/>
                <a:ea typeface="Open Sans Extrabold" panose="020B0606030504020204" pitchFamily="34" charset="0"/>
                <a:cs typeface="Open Sans Extrabold" panose="020B0606030504020204" pitchFamily="34" charset="0"/>
                <a:hlinkClick r:id="rId5"/>
              </a:rPr>
              <a:t>HR1feedback@njhcqi.org</a:t>
            </a:r>
            <a:endParaRPr lang="en-US" sz="1500" dirty="0">
              <a:latin typeface="Aptos" panose="020B0004020202020204" pitchFamily="34" charset="0"/>
              <a:ea typeface="Open Sans Extrabold" panose="020B0606030504020204" pitchFamily="34" charset="0"/>
              <a:cs typeface="Open Sans Extrabold" panose="020B0606030504020204" pitchFamily="34" charset="0"/>
            </a:endParaRPr>
          </a:p>
          <a:p>
            <a:pPr marL="285750" indent="-285750">
              <a:buFont typeface="Arial" panose="020B0604020202020204" pitchFamily="34" charset="0"/>
              <a:buChar char="•"/>
            </a:pPr>
            <a:endParaRPr lang="en-US" sz="1400" dirty="0">
              <a:latin typeface="Aptos" panose="020B0004020202020204" pitchFamily="34" charset="0"/>
              <a:ea typeface="Open Sans Extrabold" panose="020B0606030504020204" pitchFamily="34" charset="0"/>
              <a:cs typeface="Open Sans Extrabold" panose="020B0606030504020204" pitchFamily="34" charset="0"/>
            </a:endParaRPr>
          </a:p>
          <a:p>
            <a:pPr marL="285750" indent="-285750">
              <a:buFont typeface="Arial" panose="020B0604020202020204" pitchFamily="34" charset="0"/>
              <a:buChar char="•"/>
            </a:pPr>
            <a:r>
              <a:rPr lang="en-US" sz="1600" b="1" dirty="0">
                <a:latin typeface="Aptos" panose="020B0004020202020204" pitchFamily="34" charset="0"/>
                <a:ea typeface="Open Sans Extrabold" panose="020B0606030504020204" pitchFamily="34" charset="0"/>
                <a:cs typeface="Open Sans Extrabold" panose="020B0606030504020204" pitchFamily="34" charset="0"/>
              </a:rPr>
              <a:t>Office hours: </a:t>
            </a:r>
            <a:br>
              <a:rPr lang="en-US" sz="1600" b="1" dirty="0">
                <a:latin typeface="Aptos" panose="020B0004020202020204" pitchFamily="34" charset="0"/>
                <a:ea typeface="Open Sans Extrabold" panose="020B0606030504020204" pitchFamily="34" charset="0"/>
                <a:cs typeface="Open Sans Extrabold" panose="020B0606030504020204" pitchFamily="34" charset="0"/>
              </a:rPr>
            </a:br>
            <a:r>
              <a:rPr lang="en-US" sz="1500" dirty="0">
                <a:latin typeface="Aptos" panose="020B0004020202020204" pitchFamily="34" charset="0"/>
                <a:ea typeface="Open Sans Extrabold" panose="020B0606030504020204" pitchFamily="34" charset="0"/>
                <a:cs typeface="Open Sans Extrabold" panose="020B0606030504020204" pitchFamily="34" charset="0"/>
              </a:rPr>
              <a:t>Thursdays, 1:00 to 2:00 pm on Zoom</a:t>
            </a:r>
          </a:p>
          <a:p>
            <a:endParaRPr lang="en-US" sz="1400" dirty="0">
              <a:latin typeface="Aptos" panose="020B0004020202020204" pitchFamily="34" charset="0"/>
              <a:ea typeface="Open Sans Extrabold" panose="020B0606030504020204" pitchFamily="34" charset="0"/>
              <a:cs typeface="Open Sans Extrabold" panose="020B0606030504020204" pitchFamily="34" charset="0"/>
            </a:endParaRPr>
          </a:p>
        </p:txBody>
      </p:sp>
      <p:sp>
        <p:nvSpPr>
          <p:cNvPr id="19" name="TextBox 18">
            <a:extLst>
              <a:ext uri="{FF2B5EF4-FFF2-40B4-BE49-F238E27FC236}">
                <a16:creationId xmlns:a16="http://schemas.microsoft.com/office/drawing/2014/main" id="{716E075E-7728-80A6-DE7D-870DF87C02DC}"/>
              </a:ext>
            </a:extLst>
          </p:cNvPr>
          <p:cNvSpPr txBox="1"/>
          <p:nvPr/>
        </p:nvSpPr>
        <p:spPr>
          <a:xfrm>
            <a:off x="8183880" y="2723318"/>
            <a:ext cx="3453130" cy="2131353"/>
          </a:xfrm>
          <a:prstGeom prst="rect">
            <a:avLst/>
          </a:prstGeom>
          <a:noFill/>
        </p:spPr>
        <p:txBody>
          <a:bodyPr wrap="square" rtlCol="0">
            <a:spAutoFit/>
          </a:bodyPr>
          <a:lstStyle/>
          <a:p>
            <a:pPr marL="285750" indent="-285750">
              <a:spcAft>
                <a:spcPts val="500"/>
              </a:spcAft>
              <a:buFont typeface="Arial" panose="020B0604020202020204" pitchFamily="34" charset="0"/>
              <a:buChar char="•"/>
            </a:pPr>
            <a:r>
              <a:rPr lang="en-US" sz="1500" dirty="0">
                <a:latin typeface="Aptos" panose="020B0004020202020204" pitchFamily="34" charset="0"/>
                <a:ea typeface="Open Sans Extrabold" panose="020B0606030504020204" pitchFamily="34" charset="0"/>
                <a:cs typeface="Open Sans Extrabold" panose="020B0606030504020204" pitchFamily="34" charset="0"/>
              </a:rPr>
              <a:t>Every question is logged and grouped by topic.</a:t>
            </a:r>
          </a:p>
          <a:p>
            <a:pPr marL="285750" indent="-285750">
              <a:spcAft>
                <a:spcPts val="500"/>
              </a:spcAft>
              <a:buFont typeface="Arial" panose="020B0604020202020204" pitchFamily="34" charset="0"/>
              <a:buChar char="•"/>
            </a:pPr>
            <a:r>
              <a:rPr lang="en-US" sz="1500" dirty="0">
                <a:latin typeface="Aptos" panose="020B0004020202020204" pitchFamily="34" charset="0"/>
                <a:ea typeface="Open Sans Extrabold" panose="020B0606030504020204" pitchFamily="34" charset="0"/>
                <a:cs typeface="Open Sans Extrabold" panose="020B0606030504020204" pitchFamily="34" charset="0"/>
              </a:rPr>
              <a:t>We answer from current DMAHS guidance when we can.</a:t>
            </a:r>
          </a:p>
          <a:p>
            <a:pPr marL="285750" indent="-285750">
              <a:spcAft>
                <a:spcPts val="500"/>
              </a:spcAft>
              <a:buFont typeface="Arial" panose="020B0604020202020204" pitchFamily="34" charset="0"/>
              <a:buChar char="•"/>
            </a:pPr>
            <a:r>
              <a:rPr lang="en-US" sz="1500" dirty="0">
                <a:latin typeface="Aptos" panose="020B0004020202020204" pitchFamily="34" charset="0"/>
                <a:ea typeface="Open Sans Extrabold" panose="020B0606030504020204" pitchFamily="34" charset="0"/>
                <a:cs typeface="Open Sans Extrabold" panose="020B0606030504020204" pitchFamily="34" charset="0"/>
              </a:rPr>
              <a:t>New or unclear questions go to DMAHS at our weekly check-in.</a:t>
            </a:r>
          </a:p>
          <a:p>
            <a:pPr marL="285750" indent="-285750">
              <a:spcAft>
                <a:spcPts val="500"/>
              </a:spcAft>
              <a:buFont typeface="Arial" panose="020B0604020202020204" pitchFamily="34" charset="0"/>
              <a:buChar char="•"/>
            </a:pPr>
            <a:r>
              <a:rPr lang="en-US" sz="1500" dirty="0">
                <a:latin typeface="Aptos" panose="020B0004020202020204" pitchFamily="34" charset="0"/>
                <a:ea typeface="Open Sans Extrabold" panose="020B0606030504020204" pitchFamily="34" charset="0"/>
                <a:cs typeface="Open Sans Extrabold" panose="020B0606030504020204" pitchFamily="34" charset="0"/>
              </a:rPr>
              <a:t>Answers are shared through FAQs, office hours, and webinars.</a:t>
            </a:r>
          </a:p>
        </p:txBody>
      </p:sp>
      <p:sp>
        <p:nvSpPr>
          <p:cNvPr id="9" name="Round Diagonal Corner Rectangle 8">
            <a:extLst>
              <a:ext uri="{FF2B5EF4-FFF2-40B4-BE49-F238E27FC236}">
                <a16:creationId xmlns:a16="http://schemas.microsoft.com/office/drawing/2014/main" id="{337AF782-A3BA-CC0E-2BCE-AF2406597F52}"/>
              </a:ext>
            </a:extLst>
          </p:cNvPr>
          <p:cNvSpPr/>
          <p:nvPr/>
        </p:nvSpPr>
        <p:spPr>
          <a:xfrm>
            <a:off x="444500" y="5614052"/>
            <a:ext cx="11277600" cy="630237"/>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IMPORTANT: Do not send patient-specific or personal information. Share the issue, not the person</a:t>
            </a:r>
          </a:p>
        </p:txBody>
      </p:sp>
      <p:pic>
        <p:nvPicPr>
          <p:cNvPr id="12" name="Graphic 11">
            <a:extLst>
              <a:ext uri="{FF2B5EF4-FFF2-40B4-BE49-F238E27FC236}">
                <a16:creationId xmlns:a16="http://schemas.microsoft.com/office/drawing/2014/main" id="{0F59894B-8D58-6141-EF94-14FF1A76B09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5423" y="5712872"/>
            <a:ext cx="574593" cy="419895"/>
          </a:xfrm>
          <a:prstGeom prst="rect">
            <a:avLst/>
          </a:prstGeom>
        </p:spPr>
      </p:pic>
      <p:pic>
        <p:nvPicPr>
          <p:cNvPr id="16" name="Graphic 15">
            <a:extLst>
              <a:ext uri="{FF2B5EF4-FFF2-40B4-BE49-F238E27FC236}">
                <a16:creationId xmlns:a16="http://schemas.microsoft.com/office/drawing/2014/main" id="{D0D384DE-5145-B159-2BE9-91C8CD95EE2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flipH="1">
            <a:off x="11003863" y="5712872"/>
            <a:ext cx="574593" cy="419895"/>
          </a:xfrm>
          <a:prstGeom prst="rect">
            <a:avLst/>
          </a:prstGeom>
        </p:spPr>
      </p:pic>
      <p:pic>
        <p:nvPicPr>
          <p:cNvPr id="17" name="Graphic 16">
            <a:extLst>
              <a:ext uri="{FF2B5EF4-FFF2-40B4-BE49-F238E27FC236}">
                <a16:creationId xmlns:a16="http://schemas.microsoft.com/office/drawing/2014/main" id="{9479710A-D2F1-2F7C-6F98-2A2EEA2893B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00669" y="1131500"/>
            <a:ext cx="619551" cy="624548"/>
          </a:xfrm>
          <a:prstGeom prst="rect">
            <a:avLst/>
          </a:prstGeom>
        </p:spPr>
      </p:pic>
    </p:spTree>
    <p:extLst>
      <p:ext uri="{BB962C8B-B14F-4D97-AF65-F5344CB8AC3E}">
        <p14:creationId xmlns:p14="http://schemas.microsoft.com/office/powerpoint/2010/main" val="2986354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4E184-3141-AB3B-4B94-F9C90B7B7066}"/>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DBDA5391-DA70-3DC2-719A-6EB023C323FE}"/>
              </a:ext>
            </a:extLst>
          </p:cNvPr>
          <p:cNvSpPr>
            <a:spLocks noGrp="1"/>
          </p:cNvSpPr>
          <p:nvPr>
            <p:ph type="title"/>
          </p:nvPr>
        </p:nvSpPr>
        <p:spPr>
          <a:xfrm>
            <a:off x="374514" y="381000"/>
            <a:ext cx="10515600" cy="890265"/>
          </a:xfrm>
        </p:spPr>
        <p:txBody>
          <a:bodyPr/>
          <a:lstStyle/>
          <a:p>
            <a:r>
              <a:rPr lang="en-US" sz="3000" dirty="0"/>
              <a:t>Updates: Who Must Meet Work Requirements</a:t>
            </a:r>
          </a:p>
        </p:txBody>
      </p:sp>
      <p:sp>
        <p:nvSpPr>
          <p:cNvPr id="4" name="Slide Number Placeholder 3">
            <a:extLst>
              <a:ext uri="{FF2B5EF4-FFF2-40B4-BE49-F238E27FC236}">
                <a16:creationId xmlns:a16="http://schemas.microsoft.com/office/drawing/2014/main" id="{2910288C-24E6-A76E-389C-7CC7DB44CD8F}"/>
              </a:ext>
            </a:extLst>
          </p:cNvPr>
          <p:cNvSpPr>
            <a:spLocks noGrp="1"/>
          </p:cNvSpPr>
          <p:nvPr>
            <p:ph type="sldNum" sz="quarter" idx="12"/>
          </p:nvPr>
        </p:nvSpPr>
        <p:spPr/>
        <p:txBody>
          <a:bodyPr/>
          <a:lstStyle/>
          <a:p>
            <a:fld id="{6C7D1EA5-6DBE-A94B-8E51-8AA2A79E30FE}" type="slidenum">
              <a:rPr lang="en-US" smtClean="0"/>
              <a:t>5</a:t>
            </a:fld>
            <a:endParaRPr lang="en-US"/>
          </a:p>
        </p:txBody>
      </p:sp>
      <p:sp>
        <p:nvSpPr>
          <p:cNvPr id="6" name="Round Diagonal Corner Rectangle 5">
            <a:extLst>
              <a:ext uri="{FF2B5EF4-FFF2-40B4-BE49-F238E27FC236}">
                <a16:creationId xmlns:a16="http://schemas.microsoft.com/office/drawing/2014/main" id="{52EE9741-983F-01D6-C1DC-73C77B61C4FE}"/>
              </a:ext>
            </a:extLst>
          </p:cNvPr>
          <p:cNvSpPr/>
          <p:nvPr/>
        </p:nvSpPr>
        <p:spPr>
          <a:xfrm>
            <a:off x="9569451" y="932996"/>
            <a:ext cx="2127250" cy="3228458"/>
          </a:xfrm>
          <a:prstGeom prst="round2DiagRect">
            <a:avLst>
              <a:gd name="adj1" fmla="val 10179"/>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bIns="182880" rtlCol="0" anchor="b" anchorCtr="1"/>
          <a:lstStyle/>
          <a:p>
            <a:r>
              <a:rPr lang="en-US"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IMPORTANT: </a:t>
            </a:r>
            <a:br>
              <a:rPr lang="en-US"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br>
            <a:r>
              <a:rPr lang="en-US"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Do not guess. </a:t>
            </a:r>
            <a:br>
              <a:rPr lang="en-US"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br>
            <a:r>
              <a:rPr lang="en-US"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Use the Activity Requirements Checker and </a:t>
            </a:r>
            <a:br>
              <a:rPr lang="en-US"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br>
            <a:r>
              <a:rPr lang="en-US"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the member’s </a:t>
            </a:r>
            <a:br>
              <a:rPr lang="en-US"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br>
            <a:r>
              <a:rPr lang="en-US"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official notice.</a:t>
            </a:r>
          </a:p>
        </p:txBody>
      </p:sp>
      <p:pic>
        <p:nvPicPr>
          <p:cNvPr id="11" name="Graphic 10">
            <a:extLst>
              <a:ext uri="{FF2B5EF4-FFF2-40B4-BE49-F238E27FC236}">
                <a16:creationId xmlns:a16="http://schemas.microsoft.com/office/drawing/2014/main" id="{A18BEB68-A5A2-54CE-6178-54EE43233E9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75638" y="1177644"/>
            <a:ext cx="840606" cy="614291"/>
          </a:xfrm>
          <a:prstGeom prst="rect">
            <a:avLst/>
          </a:prstGeom>
        </p:spPr>
      </p:pic>
      <p:graphicFrame>
        <p:nvGraphicFramePr>
          <p:cNvPr id="5" name="Table 0">
            <a:extLst>
              <a:ext uri="{FF2B5EF4-FFF2-40B4-BE49-F238E27FC236}">
                <a16:creationId xmlns:a16="http://schemas.microsoft.com/office/drawing/2014/main" id="{FBD345A5-FC94-4061-1C9A-770838B4381D}"/>
              </a:ext>
            </a:extLst>
          </p:cNvPr>
          <p:cNvGraphicFramePr>
            <a:graphicFrameLocks noGrp="1"/>
          </p:cNvGraphicFramePr>
          <p:nvPr>
            <p:extLst>
              <p:ext uri="{D42A27DB-BD31-4B8C-83A1-F6EECF244321}">
                <p14:modId xmlns:p14="http://schemas.microsoft.com/office/powerpoint/2010/main" val="2866274501"/>
              </p:ext>
            </p:extLst>
          </p:nvPr>
        </p:nvGraphicFramePr>
        <p:xfrm>
          <a:off x="495299" y="936073"/>
          <a:ext cx="8959851" cy="5329196"/>
        </p:xfrm>
        <a:graphic>
          <a:graphicData uri="http://schemas.openxmlformats.org/drawingml/2006/table">
            <a:tbl>
              <a:tblPr bandRow="1"/>
              <a:tblGrid>
                <a:gridCol w="5017605">
                  <a:extLst>
                    <a:ext uri="{9D8B030D-6E8A-4147-A177-3AD203B41FA5}">
                      <a16:colId xmlns:a16="http://schemas.microsoft.com/office/drawing/2014/main" val="20000"/>
                    </a:ext>
                  </a:extLst>
                </a:gridCol>
                <a:gridCol w="3942246">
                  <a:extLst>
                    <a:ext uri="{9D8B030D-6E8A-4147-A177-3AD203B41FA5}">
                      <a16:colId xmlns:a16="http://schemas.microsoft.com/office/drawing/2014/main" val="20001"/>
                    </a:ext>
                  </a:extLst>
                </a:gridCol>
              </a:tblGrid>
              <a:tr h="437232">
                <a:tc>
                  <a:txBody>
                    <a:bodyPr/>
                    <a:lstStyle/>
                    <a:p>
                      <a:pPr marL="0" indent="0">
                        <a:lnSpc>
                          <a:spcPts val="1680"/>
                        </a:lnSpc>
                        <a:buNone/>
                      </a:pPr>
                      <a:r>
                        <a:rPr lang="en-US" sz="1800" b="1" dirty="0">
                          <a:solidFill>
                            <a:sysClr val="windowText" lastClr="000000"/>
                          </a:solidFill>
                          <a:latin typeface="Aptos" panose="020B0004020202020204" pitchFamily="34" charset="0"/>
                          <a:ea typeface="Arial" pitchFamily="34" charset="-122"/>
                          <a:cs typeface="Arial" pitchFamily="34" charset="-120"/>
                        </a:rPr>
                        <a:t>If The Person Is...</a:t>
                      </a:r>
                      <a:endParaRPr lang="en-US" sz="1800" dirty="0">
                        <a:solidFill>
                          <a:sysClr val="windowText" lastClr="000000"/>
                        </a:solidFill>
                        <a:latin typeface="Aptos" panose="020B0004020202020204" pitchFamily="34" charset="0"/>
                        <a:ea typeface="Arial" charset="0"/>
                        <a:cs typeface="Arial" charset="0"/>
                      </a:endParaRPr>
                    </a:p>
                  </a:txBody>
                  <a:tcPr marL="182880" marR="53340" marT="91440" marB="53340" anchor="ctr">
                    <a:lnL w="1270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indent="0">
                        <a:lnSpc>
                          <a:spcPts val="1680"/>
                        </a:lnSpc>
                        <a:buNone/>
                      </a:pPr>
                      <a:r>
                        <a:rPr lang="en-US" sz="1800" b="1" dirty="0">
                          <a:solidFill>
                            <a:sysClr val="windowText" lastClr="000000"/>
                          </a:solidFill>
                          <a:latin typeface="Aptos" panose="020B0004020202020204" pitchFamily="34" charset="0"/>
                          <a:ea typeface="Arial" pitchFamily="34" charset="-122"/>
                          <a:cs typeface="Arial" pitchFamily="34" charset="-120"/>
                        </a:rPr>
                        <a:t>Then...</a:t>
                      </a:r>
                      <a:endParaRPr lang="en-US" sz="1800" dirty="0">
                        <a:solidFill>
                          <a:sysClr val="windowText" lastClr="000000"/>
                        </a:solidFill>
                        <a:latin typeface="Aptos" panose="020B0004020202020204" pitchFamily="34" charset="0"/>
                        <a:ea typeface="Arial" charset="0"/>
                        <a:cs typeface="Arial" charset="0"/>
                      </a:endParaRPr>
                    </a:p>
                  </a:txBody>
                  <a:tcPr marL="182880" marR="53340" marT="91440" marB="53340" anchor="ctr">
                    <a:lnL w="12700" cap="flat" cmpd="sng" algn="ctr">
                      <a:no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0000"/>
                  </a:ext>
                </a:extLst>
              </a:tr>
              <a:tr h="437232">
                <a:tc>
                  <a:txBody>
                    <a:bodyPr/>
                    <a:lstStyle/>
                    <a:p>
                      <a:pPr marL="0" indent="0">
                        <a:lnSpc>
                          <a:spcPts val="1680"/>
                        </a:lnSpc>
                        <a:buNone/>
                      </a:pPr>
                      <a:r>
                        <a:rPr lang="en-US" sz="1500" b="1" i="0" dirty="0">
                          <a:solidFill>
                            <a:srgbClr val="000000"/>
                          </a:solidFill>
                          <a:latin typeface="Aptos" panose="020B0004020202020204" pitchFamily="34" charset="0"/>
                          <a:ea typeface="Arial" pitchFamily="34" charset="-122"/>
                          <a:cs typeface="Arial" pitchFamily="34" charset="-120"/>
                        </a:rPr>
                        <a:t>65 or older</a:t>
                      </a:r>
                      <a:endParaRPr lang="en-US" sz="1500" b="1" i="0" dirty="0">
                        <a:latin typeface="Aptos" panose="020B0004020202020204" pitchFamily="34" charset="0"/>
                        <a:ea typeface="Arial" charset="0"/>
                        <a:cs typeface="Arial" charset="0"/>
                      </a:endParaRPr>
                    </a:p>
                  </a:txBody>
                  <a:tcPr marL="182880" marR="0" marT="53340" marB="53340" anchor="ctr">
                    <a:lnL w="1270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indent="0">
                        <a:lnSpc>
                          <a:spcPts val="1680"/>
                        </a:lnSpc>
                        <a:buNone/>
                      </a:pPr>
                      <a:r>
                        <a:rPr lang="en-US" sz="1500" dirty="0">
                          <a:solidFill>
                            <a:srgbClr val="000000"/>
                          </a:solidFill>
                          <a:latin typeface="Aptos" panose="020B0004020202020204" pitchFamily="34" charset="0"/>
                          <a:ea typeface="Arial" pitchFamily="34" charset="-122"/>
                          <a:cs typeface="Arial" pitchFamily="34" charset="-120"/>
                        </a:rPr>
                        <a:t>Not affected</a:t>
                      </a:r>
                      <a:endParaRPr lang="en-US" sz="1500" dirty="0">
                        <a:latin typeface="Aptos" panose="020B0004020202020204" pitchFamily="34" charset="0"/>
                        <a:ea typeface="Arial" charset="0"/>
                        <a:cs typeface="Arial" charset="0"/>
                      </a:endParaRPr>
                    </a:p>
                  </a:txBody>
                  <a:tcPr marL="182880" marR="0" marT="53340" marB="53340" anchor="ctr">
                    <a:lnL w="12700" cap="flat" cmpd="sng" algn="ctr">
                      <a:no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001"/>
                  </a:ext>
                </a:extLst>
              </a:tr>
              <a:tr h="437232">
                <a:tc>
                  <a:txBody>
                    <a:bodyPr/>
                    <a:lstStyle/>
                    <a:p>
                      <a:pPr marL="0" indent="0">
                        <a:lnSpc>
                          <a:spcPts val="1680"/>
                        </a:lnSpc>
                        <a:buNone/>
                      </a:pPr>
                      <a:r>
                        <a:rPr lang="en-US" sz="1500" b="1" i="0" dirty="0">
                          <a:solidFill>
                            <a:srgbClr val="000000"/>
                          </a:solidFill>
                          <a:latin typeface="Aptos" panose="020B0004020202020204" pitchFamily="34" charset="0"/>
                          <a:ea typeface="Arial" pitchFamily="34" charset="-122"/>
                          <a:cs typeface="Arial" pitchFamily="34" charset="-120"/>
                        </a:rPr>
                        <a:t>Enrolled in ABD (Aged, Blind, Disabled)</a:t>
                      </a:r>
                      <a:endParaRPr lang="en-US" sz="1500" b="1" i="0" dirty="0">
                        <a:latin typeface="Aptos" panose="020B0004020202020204" pitchFamily="34" charset="0"/>
                        <a:ea typeface="Arial" charset="0"/>
                        <a:cs typeface="Arial" charset="0"/>
                      </a:endParaRPr>
                    </a:p>
                  </a:txBody>
                  <a:tcPr marL="182880" marR="0" marT="53340" marB="53340" anchor="ctr">
                    <a:lnL w="1270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85168"/>
                      </a:schemeClr>
                    </a:solidFill>
                  </a:tcPr>
                </a:tc>
                <a:tc>
                  <a:txBody>
                    <a:bodyPr/>
                    <a:lstStyle/>
                    <a:p>
                      <a:pPr marL="0" indent="0">
                        <a:lnSpc>
                          <a:spcPts val="1680"/>
                        </a:lnSpc>
                        <a:buNone/>
                      </a:pPr>
                      <a:r>
                        <a:rPr lang="en-US" sz="1500" dirty="0">
                          <a:solidFill>
                            <a:srgbClr val="000000"/>
                          </a:solidFill>
                          <a:latin typeface="Aptos" panose="020B0004020202020204" pitchFamily="34" charset="0"/>
                          <a:ea typeface="Arial" pitchFamily="34" charset="-122"/>
                          <a:cs typeface="Arial" pitchFamily="34" charset="-120"/>
                        </a:rPr>
                        <a:t>Excluded</a:t>
                      </a:r>
                      <a:endParaRPr lang="en-US" sz="1500" dirty="0">
                        <a:latin typeface="Aptos" panose="020B0004020202020204" pitchFamily="34" charset="0"/>
                        <a:ea typeface="Arial" charset="0"/>
                        <a:cs typeface="Arial" charset="0"/>
                      </a:endParaRPr>
                    </a:p>
                  </a:txBody>
                  <a:tcPr marL="182880" marR="0" marT="53340" marB="53340" anchor="ctr">
                    <a:lnL w="12700" cap="flat" cmpd="sng" algn="ctr">
                      <a:no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85168"/>
                      </a:schemeClr>
                    </a:solidFill>
                  </a:tcPr>
                </a:tc>
                <a:extLst>
                  <a:ext uri="{0D108BD9-81ED-4DB2-BD59-A6C34878D82A}">
                    <a16:rowId xmlns:a16="http://schemas.microsoft.com/office/drawing/2014/main" val="10002"/>
                  </a:ext>
                </a:extLst>
              </a:tr>
              <a:tr h="437232">
                <a:tc>
                  <a:txBody>
                    <a:bodyPr/>
                    <a:lstStyle/>
                    <a:p>
                      <a:pPr marL="0" indent="0">
                        <a:lnSpc>
                          <a:spcPts val="1680"/>
                        </a:lnSpc>
                        <a:buNone/>
                      </a:pPr>
                      <a:r>
                        <a:rPr lang="en-US" sz="1500" b="1" i="0" dirty="0">
                          <a:solidFill>
                            <a:srgbClr val="000000"/>
                          </a:solidFill>
                          <a:latin typeface="Aptos" panose="020B0004020202020204" pitchFamily="34" charset="0"/>
                          <a:ea typeface="Arial" pitchFamily="34" charset="-122"/>
                          <a:cs typeface="Arial" pitchFamily="34" charset="-120"/>
                        </a:rPr>
                        <a:t>In a SNAP household and meeting SNAP work rules</a:t>
                      </a:r>
                      <a:endParaRPr lang="en-US" sz="1500" b="1" i="0" dirty="0">
                        <a:latin typeface="Aptos" panose="020B0004020202020204" pitchFamily="34" charset="0"/>
                        <a:ea typeface="Arial" charset="0"/>
                        <a:cs typeface="Arial" charset="0"/>
                      </a:endParaRPr>
                    </a:p>
                  </a:txBody>
                  <a:tcPr marL="182880" marR="0" marT="53340" marB="53340" anchor="ctr">
                    <a:lnL w="1270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indent="0">
                        <a:lnSpc>
                          <a:spcPts val="1680"/>
                        </a:lnSpc>
                        <a:buNone/>
                      </a:pPr>
                      <a:r>
                        <a:rPr lang="en-US" sz="1500" dirty="0">
                          <a:solidFill>
                            <a:srgbClr val="000000"/>
                          </a:solidFill>
                          <a:latin typeface="Aptos" panose="020B0004020202020204" pitchFamily="34" charset="0"/>
                          <a:ea typeface="Arial" pitchFamily="34" charset="-122"/>
                          <a:cs typeface="Arial" pitchFamily="34" charset="-120"/>
                        </a:rPr>
                        <a:t>Excluded</a:t>
                      </a:r>
                      <a:endParaRPr lang="en-US" sz="1500" dirty="0">
                        <a:latin typeface="Aptos" panose="020B0004020202020204" pitchFamily="34" charset="0"/>
                        <a:ea typeface="Arial" charset="0"/>
                        <a:cs typeface="Arial" charset="0"/>
                      </a:endParaRPr>
                    </a:p>
                  </a:txBody>
                  <a:tcPr marL="182880" marR="0" marT="53340" marB="53340" anchor="ctr">
                    <a:lnL w="12700" cap="flat" cmpd="sng" algn="ctr">
                      <a:no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003"/>
                  </a:ext>
                </a:extLst>
              </a:tr>
              <a:tr h="524558">
                <a:tc>
                  <a:txBody>
                    <a:bodyPr/>
                    <a:lstStyle/>
                    <a:p>
                      <a:pPr marL="0" indent="0">
                        <a:lnSpc>
                          <a:spcPts val="1680"/>
                        </a:lnSpc>
                        <a:buNone/>
                      </a:pPr>
                      <a:r>
                        <a:rPr lang="en-US" sz="1500" b="1" i="0" dirty="0">
                          <a:solidFill>
                            <a:srgbClr val="000000"/>
                          </a:solidFill>
                          <a:latin typeface="Aptos" panose="020B0004020202020204" pitchFamily="34" charset="0"/>
                          <a:ea typeface="Arial" pitchFamily="34" charset="-122"/>
                          <a:cs typeface="Arial" pitchFamily="34" charset="-120"/>
                        </a:rPr>
                        <a:t>Receiving DDD services or in MLTSS</a:t>
                      </a:r>
                      <a:endParaRPr lang="en-US" sz="1500" b="1" i="0" dirty="0">
                        <a:latin typeface="Aptos" panose="020B0004020202020204" pitchFamily="34" charset="0"/>
                        <a:ea typeface="Arial" charset="0"/>
                        <a:cs typeface="Arial" charset="0"/>
                      </a:endParaRPr>
                    </a:p>
                  </a:txBody>
                  <a:tcPr marL="182880" marR="0" marT="53340" marB="53340" anchor="ctr">
                    <a:lnL w="1270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85000"/>
                      </a:schemeClr>
                    </a:solidFill>
                  </a:tcPr>
                </a:tc>
                <a:tc>
                  <a:txBody>
                    <a:bodyPr/>
                    <a:lstStyle/>
                    <a:p>
                      <a:pPr marL="0" indent="0">
                        <a:lnSpc>
                          <a:spcPts val="1680"/>
                        </a:lnSpc>
                        <a:buNone/>
                      </a:pPr>
                      <a:r>
                        <a:rPr lang="en-US" sz="1500" dirty="0">
                          <a:solidFill>
                            <a:srgbClr val="000000"/>
                          </a:solidFill>
                          <a:latin typeface="Aptos" panose="020B0004020202020204" pitchFamily="34" charset="0"/>
                          <a:ea typeface="Arial" pitchFamily="34" charset="-122"/>
                          <a:cs typeface="Arial" pitchFamily="34" charset="-120"/>
                        </a:rPr>
                        <a:t>Not automatically excluded. </a:t>
                      </a:r>
                      <a:br>
                        <a:rPr lang="en-US" sz="1500" dirty="0">
                          <a:solidFill>
                            <a:srgbClr val="000000"/>
                          </a:solidFill>
                          <a:latin typeface="Aptos" panose="020B0004020202020204" pitchFamily="34" charset="0"/>
                          <a:ea typeface="Arial" pitchFamily="34" charset="-122"/>
                          <a:cs typeface="Arial" pitchFamily="34" charset="-120"/>
                        </a:rPr>
                      </a:br>
                      <a:r>
                        <a:rPr lang="en-US" sz="1500" dirty="0">
                          <a:solidFill>
                            <a:srgbClr val="000000"/>
                          </a:solidFill>
                          <a:latin typeface="Aptos" panose="020B0004020202020204" pitchFamily="34" charset="0"/>
                          <a:ea typeface="Arial" pitchFamily="34" charset="-122"/>
                          <a:cs typeface="Arial" pitchFamily="34" charset="-120"/>
                        </a:rPr>
                        <a:t>Check for ABD or medical frailty</a:t>
                      </a:r>
                      <a:endParaRPr lang="en-US" sz="1500" dirty="0">
                        <a:latin typeface="Aptos" panose="020B0004020202020204" pitchFamily="34" charset="0"/>
                        <a:ea typeface="Arial" charset="0"/>
                        <a:cs typeface="Arial" charset="0"/>
                      </a:endParaRPr>
                    </a:p>
                  </a:txBody>
                  <a:tcPr marL="182880" marR="0" marT="53340" marB="53340" anchor="ctr">
                    <a:lnL w="12700" cap="flat" cmpd="sng" algn="ctr">
                      <a:no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85000"/>
                      </a:schemeClr>
                    </a:solidFill>
                  </a:tcPr>
                </a:tc>
                <a:extLst>
                  <a:ext uri="{0D108BD9-81ED-4DB2-BD59-A6C34878D82A}">
                    <a16:rowId xmlns:a16="http://schemas.microsoft.com/office/drawing/2014/main" val="10004"/>
                  </a:ext>
                </a:extLst>
              </a:tr>
              <a:tr h="437232">
                <a:tc>
                  <a:txBody>
                    <a:bodyPr/>
                    <a:lstStyle/>
                    <a:p>
                      <a:pPr marL="0" indent="0">
                        <a:lnSpc>
                          <a:spcPts val="1680"/>
                        </a:lnSpc>
                        <a:buNone/>
                      </a:pPr>
                      <a:r>
                        <a:rPr lang="en-US" sz="1500" b="1" i="0" dirty="0">
                          <a:solidFill>
                            <a:srgbClr val="000000"/>
                          </a:solidFill>
                          <a:latin typeface="Aptos" panose="020B0004020202020204" pitchFamily="34" charset="0"/>
                          <a:ea typeface="Arial" pitchFamily="34" charset="-122"/>
                          <a:cs typeface="Arial" pitchFamily="34" charset="-120"/>
                        </a:rPr>
                        <a:t>Getting emergency Medicaid for an emergency</a:t>
                      </a:r>
                      <a:endParaRPr lang="en-US" sz="1500" b="1" i="0" dirty="0">
                        <a:latin typeface="Aptos" panose="020B0004020202020204" pitchFamily="34" charset="0"/>
                        <a:ea typeface="Arial" charset="0"/>
                        <a:cs typeface="Arial" charset="0"/>
                      </a:endParaRPr>
                    </a:p>
                  </a:txBody>
                  <a:tcPr marL="182880" marR="0" marT="53340" marB="53340" anchor="ctr">
                    <a:lnL w="1270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indent="0">
                        <a:lnSpc>
                          <a:spcPts val="1680"/>
                        </a:lnSpc>
                        <a:buNone/>
                      </a:pPr>
                      <a:r>
                        <a:rPr lang="en-US" sz="1500" dirty="0">
                          <a:solidFill>
                            <a:srgbClr val="000000"/>
                          </a:solidFill>
                          <a:latin typeface="Aptos" panose="020B0004020202020204" pitchFamily="34" charset="0"/>
                          <a:ea typeface="Arial" pitchFamily="34" charset="-122"/>
                          <a:cs typeface="Arial" pitchFamily="34" charset="-120"/>
                        </a:rPr>
                        <a:t>Work requirements do not apply</a:t>
                      </a:r>
                      <a:endParaRPr lang="en-US" sz="1500" dirty="0">
                        <a:latin typeface="Aptos" panose="020B0004020202020204" pitchFamily="34" charset="0"/>
                        <a:ea typeface="Arial" charset="0"/>
                        <a:cs typeface="Arial" charset="0"/>
                      </a:endParaRPr>
                    </a:p>
                  </a:txBody>
                  <a:tcPr marL="182880" marR="0" marT="53340" marB="53340" anchor="ctr">
                    <a:lnL w="12700" cap="flat" cmpd="sng" algn="ctr">
                      <a:no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005"/>
                  </a:ext>
                </a:extLst>
              </a:tr>
              <a:tr h="734876">
                <a:tc>
                  <a:txBody>
                    <a:bodyPr/>
                    <a:lstStyle/>
                    <a:p>
                      <a:pPr marL="0" indent="0">
                        <a:lnSpc>
                          <a:spcPts val="1680"/>
                        </a:lnSpc>
                        <a:buNone/>
                      </a:pPr>
                      <a:r>
                        <a:rPr lang="en-US" sz="1500" b="1" i="0" dirty="0">
                          <a:solidFill>
                            <a:srgbClr val="000000"/>
                          </a:solidFill>
                          <a:latin typeface="Aptos" panose="020B0004020202020204" pitchFamily="34" charset="0"/>
                          <a:ea typeface="Arial" pitchFamily="34" charset="-122"/>
                          <a:cs typeface="Arial" pitchFamily="34" charset="-120"/>
                        </a:rPr>
                        <a:t>Enrolled through Presumptive Eligibility</a:t>
                      </a:r>
                      <a:endParaRPr lang="en-US" sz="1500" b="1" i="0" dirty="0">
                        <a:latin typeface="Aptos" panose="020B0004020202020204" pitchFamily="34" charset="0"/>
                        <a:ea typeface="Arial" charset="0"/>
                        <a:cs typeface="Arial" charset="0"/>
                      </a:endParaRPr>
                    </a:p>
                  </a:txBody>
                  <a:tcPr marL="182880" marR="0" marT="53340" marB="53340" anchor="ctr">
                    <a:lnL w="1270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85000"/>
                      </a:schemeClr>
                    </a:solidFill>
                  </a:tcPr>
                </a:tc>
                <a:tc>
                  <a:txBody>
                    <a:bodyPr/>
                    <a:lstStyle/>
                    <a:p>
                      <a:pPr marL="0" indent="0">
                        <a:lnSpc>
                          <a:spcPts val="1680"/>
                        </a:lnSpc>
                        <a:buNone/>
                      </a:pPr>
                      <a:r>
                        <a:rPr lang="en-US" sz="1500" dirty="0">
                          <a:solidFill>
                            <a:srgbClr val="000000"/>
                          </a:solidFill>
                          <a:latin typeface="Aptos" panose="020B0004020202020204" pitchFamily="34" charset="0"/>
                          <a:ea typeface="Arial" pitchFamily="34" charset="-122"/>
                          <a:cs typeface="Arial" pitchFamily="34" charset="-120"/>
                        </a:rPr>
                        <a:t>Work requirements apply </a:t>
                      </a:r>
                      <a:br>
                        <a:rPr lang="en-US" sz="1500" dirty="0">
                          <a:solidFill>
                            <a:srgbClr val="000000"/>
                          </a:solidFill>
                          <a:latin typeface="Aptos" panose="020B0004020202020204" pitchFamily="34" charset="0"/>
                          <a:ea typeface="Arial" pitchFamily="34" charset="-122"/>
                          <a:cs typeface="Arial" pitchFamily="34" charset="-120"/>
                        </a:rPr>
                      </a:br>
                      <a:r>
                        <a:rPr lang="en-US" sz="1500" dirty="0">
                          <a:solidFill>
                            <a:srgbClr val="000000"/>
                          </a:solidFill>
                          <a:latin typeface="Aptos" panose="020B0004020202020204" pitchFamily="34" charset="0"/>
                          <a:ea typeface="Arial" pitchFamily="34" charset="-122"/>
                          <a:cs typeface="Arial" pitchFamily="34" charset="-120"/>
                        </a:rPr>
                        <a:t>at the full application if the </a:t>
                      </a:r>
                      <a:br>
                        <a:rPr lang="en-US" sz="1500" dirty="0">
                          <a:solidFill>
                            <a:srgbClr val="000000"/>
                          </a:solidFill>
                          <a:latin typeface="Aptos" panose="020B0004020202020204" pitchFamily="34" charset="0"/>
                          <a:ea typeface="Arial" pitchFamily="34" charset="-122"/>
                          <a:cs typeface="Arial" pitchFamily="34" charset="-120"/>
                        </a:rPr>
                      </a:br>
                      <a:r>
                        <a:rPr lang="en-US" sz="1500" dirty="0">
                          <a:solidFill>
                            <a:srgbClr val="000000"/>
                          </a:solidFill>
                          <a:latin typeface="Aptos" panose="020B0004020202020204" pitchFamily="34" charset="0"/>
                          <a:ea typeface="Arial" pitchFamily="34" charset="-122"/>
                          <a:cs typeface="Arial" pitchFamily="34" charset="-120"/>
                        </a:rPr>
                        <a:t>person is an Expansion Adult</a:t>
                      </a:r>
                      <a:endParaRPr lang="en-US" sz="1500" dirty="0">
                        <a:latin typeface="Aptos" panose="020B0004020202020204" pitchFamily="34" charset="0"/>
                        <a:ea typeface="Arial" charset="0"/>
                        <a:cs typeface="Arial" charset="0"/>
                      </a:endParaRPr>
                    </a:p>
                  </a:txBody>
                  <a:tcPr marL="182880" marR="0" marT="53340" marB="53340" anchor="ctr">
                    <a:lnL w="12700" cap="flat" cmpd="sng" algn="ctr">
                      <a:no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alpha val="85000"/>
                      </a:schemeClr>
                    </a:solidFill>
                  </a:tcPr>
                </a:tc>
                <a:extLst>
                  <a:ext uri="{0D108BD9-81ED-4DB2-BD59-A6C34878D82A}">
                    <a16:rowId xmlns:a16="http://schemas.microsoft.com/office/drawing/2014/main" val="10006"/>
                  </a:ext>
                </a:extLst>
              </a:tr>
              <a:tr h="437232">
                <a:tc>
                  <a:txBody>
                    <a:bodyPr/>
                    <a:lstStyle/>
                    <a:p>
                      <a:pPr marL="0" indent="0">
                        <a:lnSpc>
                          <a:spcPts val="1680"/>
                        </a:lnSpc>
                        <a:buNone/>
                      </a:pPr>
                      <a:r>
                        <a:rPr lang="en-US" sz="1500" b="1" i="0" dirty="0">
                          <a:solidFill>
                            <a:srgbClr val="000000"/>
                          </a:solidFill>
                          <a:latin typeface="Aptos" panose="020B0004020202020204" pitchFamily="34" charset="0"/>
                          <a:ea typeface="Arial" pitchFamily="34" charset="-122"/>
                          <a:cs typeface="Arial" pitchFamily="34" charset="-120"/>
                        </a:rPr>
                        <a:t>Previously disenrolled</a:t>
                      </a:r>
                      <a:endParaRPr lang="en-US" sz="1500" b="1" i="0" dirty="0">
                        <a:latin typeface="Aptos" panose="020B0004020202020204" pitchFamily="34" charset="0"/>
                        <a:ea typeface="Arial" charset="0"/>
                        <a:cs typeface="Arial" charset="0"/>
                      </a:endParaRPr>
                    </a:p>
                  </a:txBody>
                  <a:tcPr marL="182880" marR="0" marT="53340" marB="53340" anchor="ctr">
                    <a:lnL w="1270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indent="0">
                        <a:lnSpc>
                          <a:spcPts val="1680"/>
                        </a:lnSpc>
                        <a:buNone/>
                      </a:pPr>
                      <a:r>
                        <a:rPr lang="en-US" sz="1500" dirty="0">
                          <a:solidFill>
                            <a:srgbClr val="000000"/>
                          </a:solidFill>
                          <a:latin typeface="Aptos" panose="020B0004020202020204" pitchFamily="34" charset="0"/>
                          <a:ea typeface="Arial" pitchFamily="34" charset="-122"/>
                          <a:cs typeface="Arial" pitchFamily="34" charset="-120"/>
                        </a:rPr>
                        <a:t>Must apply again as a new applicant</a:t>
                      </a:r>
                      <a:endParaRPr lang="en-US" sz="1500" dirty="0">
                        <a:latin typeface="Aptos" panose="020B0004020202020204" pitchFamily="34" charset="0"/>
                        <a:ea typeface="Arial" charset="0"/>
                        <a:cs typeface="Arial" charset="0"/>
                      </a:endParaRPr>
                    </a:p>
                  </a:txBody>
                  <a:tcPr marL="182880" marR="0" marT="53340" marB="53340" anchor="ctr">
                    <a:lnL w="12700" cap="flat" cmpd="sng" algn="ctr">
                      <a:no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007"/>
                  </a:ext>
                </a:extLst>
              </a:tr>
              <a:tr h="524558">
                <a:tc>
                  <a:txBody>
                    <a:bodyPr/>
                    <a:lstStyle/>
                    <a:p>
                      <a:pPr marL="0" indent="0">
                        <a:lnSpc>
                          <a:spcPts val="1680"/>
                        </a:lnSpc>
                        <a:buNone/>
                      </a:pPr>
                      <a:r>
                        <a:rPr lang="en-US" sz="1500" b="1" i="0" dirty="0">
                          <a:solidFill>
                            <a:srgbClr val="000000"/>
                          </a:solidFill>
                          <a:latin typeface="Aptos" panose="020B0004020202020204" pitchFamily="34" charset="0"/>
                          <a:ea typeface="Arial" pitchFamily="34" charset="-122"/>
                          <a:cs typeface="Arial" pitchFamily="34" charset="-120"/>
                        </a:rPr>
                        <a:t>Participants in a drug addiction or alcohol </a:t>
                      </a:r>
                      <a:br>
                        <a:rPr lang="en-US" sz="1500" b="1" i="0" dirty="0">
                          <a:solidFill>
                            <a:srgbClr val="000000"/>
                          </a:solidFill>
                          <a:latin typeface="Aptos" panose="020B0004020202020204" pitchFamily="34" charset="0"/>
                          <a:ea typeface="Arial" pitchFamily="34" charset="-122"/>
                          <a:cs typeface="Arial" pitchFamily="34" charset="-120"/>
                        </a:rPr>
                      </a:br>
                      <a:r>
                        <a:rPr lang="en-US" sz="1500" b="1" i="0" dirty="0">
                          <a:solidFill>
                            <a:srgbClr val="000000"/>
                          </a:solidFill>
                          <a:latin typeface="Aptos" panose="020B0004020202020204" pitchFamily="34" charset="0"/>
                          <a:ea typeface="Arial" pitchFamily="34" charset="-122"/>
                          <a:cs typeface="Arial" pitchFamily="34" charset="-120"/>
                        </a:rPr>
                        <a:t>treatment and rehabilitation program</a:t>
                      </a:r>
                      <a:endParaRPr lang="en-US" sz="1500" b="1" i="0" dirty="0">
                        <a:latin typeface="Aptos" panose="020B0004020202020204" pitchFamily="34" charset="0"/>
                        <a:ea typeface="Arial" charset="0"/>
                        <a:cs typeface="Arial" charset="0"/>
                      </a:endParaRPr>
                    </a:p>
                  </a:txBody>
                  <a:tcPr marL="182880" marR="0" marT="53340" marB="53340" anchor="ctr">
                    <a:lnL w="1270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marL="0" indent="0">
                        <a:lnSpc>
                          <a:spcPts val="1680"/>
                        </a:lnSpc>
                        <a:buNone/>
                      </a:pPr>
                      <a:r>
                        <a:rPr lang="en-US" sz="1500" dirty="0">
                          <a:solidFill>
                            <a:srgbClr val="000000"/>
                          </a:solidFill>
                          <a:latin typeface="Aptos" panose="020B0004020202020204" pitchFamily="34" charset="0"/>
                          <a:ea typeface="Arial" pitchFamily="34" charset="-122"/>
                          <a:cs typeface="Arial" pitchFamily="34" charset="-120"/>
                        </a:rPr>
                        <a:t>Excluded</a:t>
                      </a:r>
                      <a:endParaRPr lang="en-US" sz="1500" dirty="0">
                        <a:latin typeface="Aptos" panose="020B0004020202020204" pitchFamily="34" charset="0"/>
                        <a:ea typeface="Arial" charset="0"/>
                        <a:cs typeface="Arial" charset="0"/>
                      </a:endParaRPr>
                    </a:p>
                  </a:txBody>
                  <a:tcPr marL="182880" marR="0" marT="53340" marB="53340" anchor="ctr">
                    <a:lnL w="12700" cap="flat" cmpd="sng" algn="ctr">
                      <a:no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10008"/>
                  </a:ext>
                </a:extLst>
              </a:tr>
              <a:tr h="437232">
                <a:tc>
                  <a:txBody>
                    <a:bodyPr/>
                    <a:lstStyle/>
                    <a:p>
                      <a:pPr marL="0" indent="0">
                        <a:lnSpc>
                          <a:spcPts val="1680"/>
                        </a:lnSpc>
                        <a:buNone/>
                      </a:pPr>
                      <a:r>
                        <a:rPr lang="en-US" sz="1500" b="1" i="0" dirty="0">
                          <a:solidFill>
                            <a:srgbClr val="000000"/>
                          </a:solidFill>
                          <a:latin typeface="Aptos" panose="020B0004020202020204" pitchFamily="34" charset="0"/>
                          <a:ea typeface="Arial" pitchFamily="34" charset="-122"/>
                          <a:cs typeface="Arial" pitchFamily="34" charset="-120"/>
                        </a:rPr>
                        <a:t>Pregnant individuals (including non-citizens)</a:t>
                      </a:r>
                      <a:endParaRPr lang="en-US" sz="1500" b="1" i="0" dirty="0">
                        <a:latin typeface="Aptos" panose="020B0004020202020204" pitchFamily="34" charset="0"/>
                        <a:ea typeface="Arial" charset="0"/>
                        <a:cs typeface="Arial" charset="0"/>
                      </a:endParaRPr>
                    </a:p>
                  </a:txBody>
                  <a:tcPr marL="182880" marR="0" marT="53340" marB="53340" anchor="ctr">
                    <a:lnL w="1270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indent="0">
                        <a:lnSpc>
                          <a:spcPts val="1680"/>
                        </a:lnSpc>
                        <a:buNone/>
                      </a:pPr>
                      <a:r>
                        <a:rPr lang="en-US" sz="1500" dirty="0">
                          <a:solidFill>
                            <a:srgbClr val="000000"/>
                          </a:solidFill>
                          <a:latin typeface="Aptos" panose="020B0004020202020204" pitchFamily="34" charset="0"/>
                          <a:ea typeface="Arial" pitchFamily="34" charset="-122"/>
                          <a:cs typeface="Arial" pitchFamily="34" charset="-120"/>
                        </a:rPr>
                        <a:t>Excluded</a:t>
                      </a:r>
                      <a:endParaRPr lang="en-US" sz="1500" dirty="0">
                        <a:latin typeface="Aptos" panose="020B0004020202020204" pitchFamily="34" charset="0"/>
                        <a:ea typeface="Arial" charset="0"/>
                        <a:cs typeface="Arial" charset="0"/>
                      </a:endParaRPr>
                    </a:p>
                  </a:txBody>
                  <a:tcPr marL="182880" marR="0" marT="53340" marB="53340" anchor="ctr">
                    <a:lnL w="12700" cap="flat" cmpd="sng" algn="ctr">
                      <a:no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0009"/>
                  </a:ext>
                </a:extLst>
              </a:tr>
              <a:tr h="437232">
                <a:tc>
                  <a:txBody>
                    <a:bodyPr/>
                    <a:lstStyle/>
                    <a:p>
                      <a:pPr marL="0" indent="0">
                        <a:lnSpc>
                          <a:spcPts val="1680"/>
                        </a:lnSpc>
                        <a:buNone/>
                      </a:pPr>
                      <a:r>
                        <a:rPr lang="en-US" sz="1500" b="1" i="0" dirty="0">
                          <a:solidFill>
                            <a:srgbClr val="000000"/>
                          </a:solidFill>
                          <a:latin typeface="Aptos" panose="020B0004020202020204" pitchFamily="34" charset="0"/>
                          <a:ea typeface="Arial" pitchFamily="34" charset="-122"/>
                          <a:cs typeface="Arial" pitchFamily="34" charset="-120"/>
                        </a:rPr>
                        <a:t>Medically Frail</a:t>
                      </a:r>
                      <a:endParaRPr lang="en-US" sz="1500" b="1" i="0" dirty="0">
                        <a:latin typeface="Aptos" panose="020B0004020202020204" pitchFamily="34" charset="0"/>
                        <a:ea typeface="Arial" charset="0"/>
                        <a:cs typeface="Arial" charset="0"/>
                      </a:endParaRPr>
                    </a:p>
                  </a:txBody>
                  <a:tcPr marL="182880" marR="0" marT="53340" marB="53340" anchor="ctr">
                    <a:lnL w="1270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marL="0" indent="0">
                        <a:lnSpc>
                          <a:spcPts val="1680"/>
                        </a:lnSpc>
                        <a:buNone/>
                      </a:pPr>
                      <a:r>
                        <a:rPr lang="en-US" sz="1500" dirty="0">
                          <a:solidFill>
                            <a:srgbClr val="000000"/>
                          </a:solidFill>
                          <a:latin typeface="Aptos" panose="020B0004020202020204" pitchFamily="34" charset="0"/>
                          <a:ea typeface="Arial" pitchFamily="34" charset="-122"/>
                          <a:cs typeface="Arial" pitchFamily="34" charset="-120"/>
                        </a:rPr>
                        <a:t>Excluded</a:t>
                      </a:r>
                      <a:endParaRPr lang="en-US" sz="1500" dirty="0">
                        <a:latin typeface="Aptos" panose="020B0004020202020204" pitchFamily="34" charset="0"/>
                        <a:ea typeface="Arial" charset="0"/>
                        <a:cs typeface="Arial" charset="0"/>
                      </a:endParaRPr>
                    </a:p>
                  </a:txBody>
                  <a:tcPr marL="182880" marR="0" marT="53340" marB="53340" anchor="ctr">
                    <a:lnL w="12700" cap="flat" cmpd="sng" algn="ctr">
                      <a:no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898035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D3BF9-937C-29EB-6B7A-EFFCB3089237}"/>
            </a:ext>
          </a:extLst>
        </p:cNvPr>
        <p:cNvGrpSpPr/>
        <p:nvPr/>
      </p:nvGrpSpPr>
      <p:grpSpPr>
        <a:xfrm>
          <a:off x="0" y="0"/>
          <a:ext cx="0" cy="0"/>
          <a:chOff x="0" y="0"/>
          <a:chExt cx="0" cy="0"/>
        </a:xfrm>
      </p:grpSpPr>
      <p:sp>
        <p:nvSpPr>
          <p:cNvPr id="33" name="TextBox 32">
            <a:extLst>
              <a:ext uri="{FF2B5EF4-FFF2-40B4-BE49-F238E27FC236}">
                <a16:creationId xmlns:a16="http://schemas.microsoft.com/office/drawing/2014/main" id="{1C9EB221-415B-4B98-F02D-EBD3A9B3AB8D}"/>
              </a:ext>
            </a:extLst>
          </p:cNvPr>
          <p:cNvSpPr txBox="1"/>
          <p:nvPr/>
        </p:nvSpPr>
        <p:spPr>
          <a:xfrm>
            <a:off x="444500" y="825950"/>
            <a:ext cx="2549712" cy="663141"/>
          </a:xfrm>
          <a:prstGeom prst="roundRect">
            <a:avLst/>
          </a:prstGeom>
          <a:noFill/>
          <a:ln>
            <a:noFill/>
          </a:ln>
        </p:spPr>
        <p:txBody>
          <a:bodyPr wrap="square" rtlCol="0">
            <a:noAutofit/>
          </a:bodyPr>
          <a:lstStyle/>
          <a:p>
            <a:r>
              <a:rPr lang="en-US" b="1" dirty="0">
                <a:solidFill>
                  <a:srgbClr val="097859"/>
                </a:solidFill>
                <a:latin typeface="Aptos" panose="020B0004020202020204" pitchFamily="34" charset="0"/>
              </a:rPr>
              <a:t>QUESTION:</a:t>
            </a:r>
          </a:p>
        </p:txBody>
      </p:sp>
      <p:sp>
        <p:nvSpPr>
          <p:cNvPr id="19" name="TextBox 18">
            <a:extLst>
              <a:ext uri="{FF2B5EF4-FFF2-40B4-BE49-F238E27FC236}">
                <a16:creationId xmlns:a16="http://schemas.microsoft.com/office/drawing/2014/main" id="{EC42876B-8946-E5F1-8B2C-6E3607003409}"/>
              </a:ext>
            </a:extLst>
          </p:cNvPr>
          <p:cNvSpPr txBox="1"/>
          <p:nvPr/>
        </p:nvSpPr>
        <p:spPr>
          <a:xfrm>
            <a:off x="3946345" y="825950"/>
            <a:ext cx="7750354" cy="608428"/>
          </a:xfrm>
          <a:prstGeom prst="roundRect">
            <a:avLst/>
          </a:prstGeom>
          <a:noFill/>
          <a:ln>
            <a:noFill/>
          </a:ln>
        </p:spPr>
        <p:txBody>
          <a:bodyPr wrap="square" rtlCol="0">
            <a:noAutofit/>
          </a:bodyPr>
          <a:lstStyle/>
          <a:p>
            <a:r>
              <a:rPr lang="en-US" b="1" dirty="0">
                <a:solidFill>
                  <a:srgbClr val="097859"/>
                </a:solidFill>
                <a:latin typeface="Aptos" panose="020B0004020202020204" pitchFamily="34" charset="0"/>
              </a:rPr>
              <a:t>ANSWER:</a:t>
            </a:r>
          </a:p>
        </p:txBody>
      </p:sp>
      <p:sp>
        <p:nvSpPr>
          <p:cNvPr id="5" name="Title 4">
            <a:extLst>
              <a:ext uri="{FF2B5EF4-FFF2-40B4-BE49-F238E27FC236}">
                <a16:creationId xmlns:a16="http://schemas.microsoft.com/office/drawing/2014/main" id="{871900AF-668D-5AC4-D87D-480F96CF3960}"/>
              </a:ext>
            </a:extLst>
          </p:cNvPr>
          <p:cNvSpPr>
            <a:spLocks noGrp="1"/>
          </p:cNvSpPr>
          <p:nvPr>
            <p:ph type="title"/>
          </p:nvPr>
        </p:nvSpPr>
        <p:spPr>
          <a:xfrm>
            <a:off x="375966" y="374027"/>
            <a:ext cx="10515600" cy="419265"/>
          </a:xfrm>
        </p:spPr>
        <p:txBody>
          <a:bodyPr/>
          <a:lstStyle/>
          <a:p>
            <a:r>
              <a:rPr lang="en-US" sz="3000" dirty="0"/>
              <a:t>Updates: Meeting and Demonstrating the New Requirement</a:t>
            </a:r>
          </a:p>
        </p:txBody>
      </p:sp>
      <p:sp>
        <p:nvSpPr>
          <p:cNvPr id="4" name="Slide Number Placeholder 3">
            <a:extLst>
              <a:ext uri="{FF2B5EF4-FFF2-40B4-BE49-F238E27FC236}">
                <a16:creationId xmlns:a16="http://schemas.microsoft.com/office/drawing/2014/main" id="{46A49CE7-3D97-C959-B686-80E96BA6C17C}"/>
              </a:ext>
            </a:extLst>
          </p:cNvPr>
          <p:cNvSpPr>
            <a:spLocks noGrp="1"/>
          </p:cNvSpPr>
          <p:nvPr>
            <p:ph type="sldNum" sz="quarter" idx="12"/>
          </p:nvPr>
        </p:nvSpPr>
        <p:spPr/>
        <p:txBody>
          <a:bodyPr/>
          <a:lstStyle/>
          <a:p>
            <a:fld id="{6C7D1EA5-6DBE-A94B-8E51-8AA2A79E30FE}" type="slidenum">
              <a:rPr lang="en-US" smtClean="0"/>
              <a:t>6</a:t>
            </a:fld>
            <a:endParaRPr lang="en-US"/>
          </a:p>
        </p:txBody>
      </p:sp>
      <p:sp>
        <p:nvSpPr>
          <p:cNvPr id="8" name="Rounded Rectangle 7">
            <a:extLst>
              <a:ext uri="{FF2B5EF4-FFF2-40B4-BE49-F238E27FC236}">
                <a16:creationId xmlns:a16="http://schemas.microsoft.com/office/drawing/2014/main" id="{F5B19434-1861-4D64-9D6B-D0A04A0F221F}"/>
              </a:ext>
            </a:extLst>
          </p:cNvPr>
          <p:cNvSpPr/>
          <p:nvPr/>
        </p:nvSpPr>
        <p:spPr>
          <a:xfrm>
            <a:off x="2622430" y="3350328"/>
            <a:ext cx="9074269" cy="663141"/>
          </a:xfrm>
          <a:prstGeom prst="roundRect">
            <a:avLst>
              <a:gd name="adj" fmla="val 17588"/>
            </a:avLst>
          </a:prstGeom>
          <a:solidFill>
            <a:srgbClr val="D2F4E7"/>
          </a:solidFill>
          <a:ln>
            <a:solidFill>
              <a:srgbClr val="097859"/>
            </a:solidFill>
          </a:ln>
        </p:spPr>
        <p:style>
          <a:lnRef idx="2">
            <a:schemeClr val="accent1">
              <a:shade val="15000"/>
            </a:schemeClr>
          </a:lnRef>
          <a:fillRef idx="1">
            <a:schemeClr val="accent1"/>
          </a:fillRef>
          <a:effectRef idx="0">
            <a:schemeClr val="accent1"/>
          </a:effectRef>
          <a:fontRef idx="minor">
            <a:schemeClr val="lt1"/>
          </a:fontRef>
        </p:style>
        <p:txBody>
          <a:bodyPr lIns="1463040" rtlCol="0" anchor="ctr"/>
          <a:lstStyle/>
          <a:p>
            <a:pPr>
              <a:lnSpc>
                <a:spcPts val="1820"/>
              </a:lnSpc>
            </a:pPr>
            <a:r>
              <a:rPr lang="en-US" sz="1600" dirty="0">
                <a:solidFill>
                  <a:srgbClr val="000000"/>
                </a:solidFill>
                <a:latin typeface="Aptos" panose="020B0004020202020204" pitchFamily="34" charset="0"/>
                <a:ea typeface="Arial" pitchFamily="34" charset="-122"/>
                <a:cs typeface="Arial" pitchFamily="34" charset="-120"/>
              </a:rPr>
              <a:t>Only income, work hours, school, and VA disability, </a:t>
            </a:r>
            <a:br>
              <a:rPr lang="en-US" sz="1600" dirty="0">
                <a:solidFill>
                  <a:srgbClr val="000000"/>
                </a:solidFill>
                <a:latin typeface="Aptos" panose="020B0004020202020204" pitchFamily="34" charset="0"/>
                <a:ea typeface="Arial" pitchFamily="34" charset="-122"/>
                <a:cs typeface="Arial" pitchFamily="34" charset="-120"/>
              </a:rPr>
            </a:br>
            <a:r>
              <a:rPr lang="en-US" sz="1600" dirty="0">
                <a:solidFill>
                  <a:srgbClr val="000000"/>
                </a:solidFill>
                <a:latin typeface="Aptos" panose="020B0004020202020204" pitchFamily="34" charset="0"/>
                <a:ea typeface="Arial" pitchFamily="34" charset="-122"/>
                <a:cs typeface="Arial" pitchFamily="34" charset="-120"/>
              </a:rPr>
              <a:t>and if NJ FamilyCare asks for additional documentation.</a:t>
            </a:r>
            <a:endParaRPr lang="en-US" sz="1600" dirty="0">
              <a:latin typeface="Aptos" panose="020B0004020202020204" pitchFamily="34" charset="0"/>
              <a:ea typeface="Arial" charset="0"/>
              <a:cs typeface="Arial" charset="0"/>
            </a:endParaRPr>
          </a:p>
        </p:txBody>
      </p:sp>
      <p:sp>
        <p:nvSpPr>
          <p:cNvPr id="9" name="Rounded Rectangle 8">
            <a:extLst>
              <a:ext uri="{FF2B5EF4-FFF2-40B4-BE49-F238E27FC236}">
                <a16:creationId xmlns:a16="http://schemas.microsoft.com/office/drawing/2014/main" id="{736CCB61-4F92-33C4-B871-CCAC8B32E1FF}"/>
              </a:ext>
            </a:extLst>
          </p:cNvPr>
          <p:cNvSpPr/>
          <p:nvPr/>
        </p:nvSpPr>
        <p:spPr>
          <a:xfrm>
            <a:off x="457200" y="3350328"/>
            <a:ext cx="3476445" cy="663141"/>
          </a:xfrm>
          <a:prstGeom prst="roundRect">
            <a:avLst>
              <a:gd name="adj" fmla="val 17023"/>
            </a:avLst>
          </a:prstGeom>
          <a:solidFill>
            <a:srgbClr val="097859"/>
          </a:solidFill>
          <a:ln>
            <a:solidFill>
              <a:srgbClr val="097859"/>
            </a:solidFill>
          </a:ln>
        </p:spPr>
        <p:style>
          <a:lnRef idx="2">
            <a:schemeClr val="accent1">
              <a:shade val="15000"/>
            </a:schemeClr>
          </a:lnRef>
          <a:fillRef idx="1">
            <a:schemeClr val="accent1"/>
          </a:fillRef>
          <a:effectRef idx="0">
            <a:schemeClr val="accent1"/>
          </a:effectRef>
          <a:fontRef idx="minor">
            <a:schemeClr val="lt1"/>
          </a:fontRef>
        </p:style>
        <p:txBody>
          <a:bodyPr lIns="182880" tIns="45720" rtlCol="0" anchor="ctr"/>
          <a:lstStyle/>
          <a:p>
            <a:r>
              <a:rPr lang="en-US" b="1" dirty="0">
                <a:latin typeface="Aptos" panose="020B0004020202020204" pitchFamily="34" charset="0"/>
              </a:rPr>
              <a:t>What needs documents </a:t>
            </a:r>
            <a:br>
              <a:rPr lang="en-US" b="1" dirty="0">
                <a:latin typeface="Aptos" panose="020B0004020202020204" pitchFamily="34" charset="0"/>
              </a:rPr>
            </a:br>
            <a:r>
              <a:rPr lang="en-US" b="1" dirty="0">
                <a:latin typeface="Aptos" panose="020B0004020202020204" pitchFamily="34" charset="0"/>
              </a:rPr>
              <a:t>in 2027?</a:t>
            </a:r>
          </a:p>
        </p:txBody>
      </p:sp>
      <p:sp>
        <p:nvSpPr>
          <p:cNvPr id="10" name="Rounded Rectangle 9">
            <a:extLst>
              <a:ext uri="{FF2B5EF4-FFF2-40B4-BE49-F238E27FC236}">
                <a16:creationId xmlns:a16="http://schemas.microsoft.com/office/drawing/2014/main" id="{8D181A6A-5BDE-18E3-CD1B-86AC59919388}"/>
              </a:ext>
            </a:extLst>
          </p:cNvPr>
          <p:cNvSpPr/>
          <p:nvPr/>
        </p:nvSpPr>
        <p:spPr>
          <a:xfrm>
            <a:off x="2622430" y="2730324"/>
            <a:ext cx="9074269" cy="548050"/>
          </a:xfrm>
          <a:prstGeom prst="roundRect">
            <a:avLst>
              <a:gd name="adj" fmla="val 17588"/>
            </a:avLst>
          </a:prstGeom>
          <a:solidFill>
            <a:srgbClr val="E9F4F0"/>
          </a:solidFill>
          <a:ln>
            <a:solidFill>
              <a:srgbClr val="097859"/>
            </a:solidFill>
          </a:ln>
        </p:spPr>
        <p:style>
          <a:lnRef idx="2">
            <a:schemeClr val="accent1">
              <a:shade val="15000"/>
            </a:schemeClr>
          </a:lnRef>
          <a:fillRef idx="1">
            <a:schemeClr val="accent1"/>
          </a:fillRef>
          <a:effectRef idx="0">
            <a:schemeClr val="accent1"/>
          </a:effectRef>
          <a:fontRef idx="minor">
            <a:schemeClr val="lt1"/>
          </a:fontRef>
        </p:style>
        <p:txBody>
          <a:bodyPr lIns="1463040" rtlCol="0" anchor="ctr"/>
          <a:lstStyle/>
          <a:p>
            <a:pPr>
              <a:lnSpc>
                <a:spcPts val="1820"/>
              </a:lnSpc>
            </a:pPr>
            <a:r>
              <a:rPr lang="en-US" sz="1600" dirty="0">
                <a:solidFill>
                  <a:srgbClr val="000000"/>
                </a:solidFill>
                <a:latin typeface="Aptos" panose="020B0004020202020204" pitchFamily="34" charset="0"/>
                <a:ea typeface="Arial" pitchFamily="34" charset="-122"/>
                <a:cs typeface="Arial" pitchFamily="34" charset="-120"/>
              </a:rPr>
              <a:t>Average monthly income over the prior 6 months can be used.</a:t>
            </a:r>
            <a:endParaRPr lang="en-US" sz="1600" dirty="0">
              <a:latin typeface="Aptos" panose="020B0004020202020204" pitchFamily="34" charset="0"/>
              <a:ea typeface="Arial" charset="0"/>
              <a:cs typeface="Arial" charset="0"/>
            </a:endParaRPr>
          </a:p>
        </p:txBody>
      </p:sp>
      <p:sp>
        <p:nvSpPr>
          <p:cNvPr id="11" name="Rounded Rectangle 10">
            <a:extLst>
              <a:ext uri="{FF2B5EF4-FFF2-40B4-BE49-F238E27FC236}">
                <a16:creationId xmlns:a16="http://schemas.microsoft.com/office/drawing/2014/main" id="{7381AD10-D82A-41E5-F689-E47E724D9F76}"/>
              </a:ext>
            </a:extLst>
          </p:cNvPr>
          <p:cNvSpPr/>
          <p:nvPr/>
        </p:nvSpPr>
        <p:spPr>
          <a:xfrm>
            <a:off x="457200" y="2730324"/>
            <a:ext cx="3476445" cy="548050"/>
          </a:xfrm>
          <a:prstGeom prst="roundRect">
            <a:avLst>
              <a:gd name="adj" fmla="val 17023"/>
            </a:avLst>
          </a:prstGeom>
          <a:solidFill>
            <a:srgbClr val="099C61"/>
          </a:solidFill>
          <a:ln>
            <a:solidFill>
              <a:srgbClr val="099C61"/>
            </a:solidFill>
          </a:ln>
        </p:spPr>
        <p:style>
          <a:lnRef idx="2">
            <a:schemeClr val="accent1">
              <a:shade val="15000"/>
            </a:schemeClr>
          </a:lnRef>
          <a:fillRef idx="1">
            <a:schemeClr val="accent1"/>
          </a:fillRef>
          <a:effectRef idx="0">
            <a:schemeClr val="accent1"/>
          </a:effectRef>
          <a:fontRef idx="minor">
            <a:schemeClr val="lt1"/>
          </a:fontRef>
        </p:style>
        <p:txBody>
          <a:bodyPr lIns="182880" tIns="45720" rtlCol="0" anchor="ctr"/>
          <a:lstStyle/>
          <a:p>
            <a:r>
              <a:rPr lang="en-US" b="1" dirty="0">
                <a:latin typeface="Aptos" panose="020B0004020202020204" pitchFamily="34" charset="0"/>
              </a:rPr>
              <a:t>What about seasonal work?</a:t>
            </a:r>
          </a:p>
        </p:txBody>
      </p:sp>
      <p:sp>
        <p:nvSpPr>
          <p:cNvPr id="12" name="Rounded Rectangle 11">
            <a:extLst>
              <a:ext uri="{FF2B5EF4-FFF2-40B4-BE49-F238E27FC236}">
                <a16:creationId xmlns:a16="http://schemas.microsoft.com/office/drawing/2014/main" id="{DC46485A-7BCA-1A83-29B6-6E6D13E0291D}"/>
              </a:ext>
            </a:extLst>
          </p:cNvPr>
          <p:cNvSpPr/>
          <p:nvPr/>
        </p:nvSpPr>
        <p:spPr>
          <a:xfrm>
            <a:off x="2622430" y="4820518"/>
            <a:ext cx="9074269" cy="663141"/>
          </a:xfrm>
          <a:prstGeom prst="roundRect">
            <a:avLst>
              <a:gd name="adj" fmla="val 17588"/>
            </a:avLst>
          </a:prstGeom>
          <a:solidFill>
            <a:srgbClr val="D2F4E7"/>
          </a:solidFill>
          <a:ln>
            <a:solidFill>
              <a:srgbClr val="097859"/>
            </a:solidFill>
          </a:ln>
        </p:spPr>
        <p:style>
          <a:lnRef idx="2">
            <a:schemeClr val="accent1">
              <a:shade val="15000"/>
            </a:schemeClr>
          </a:lnRef>
          <a:fillRef idx="1">
            <a:schemeClr val="accent1"/>
          </a:fillRef>
          <a:effectRef idx="0">
            <a:schemeClr val="accent1"/>
          </a:effectRef>
          <a:fontRef idx="minor">
            <a:schemeClr val="lt1"/>
          </a:fontRef>
        </p:style>
        <p:txBody>
          <a:bodyPr lIns="1463040" rtlCol="0" anchor="ctr"/>
          <a:lstStyle/>
          <a:p>
            <a:r>
              <a:rPr lang="en-US" sz="1600" dirty="0">
                <a:solidFill>
                  <a:srgbClr val="000000"/>
                </a:solidFill>
                <a:latin typeface="Aptos" panose="020B0004020202020204" pitchFamily="34" charset="0"/>
                <a:ea typeface="Arial" pitchFamily="34" charset="-122"/>
                <a:cs typeface="Arial" pitchFamily="34" charset="-120"/>
              </a:rPr>
              <a:t>Members apply in the same ways. New rules are built-in </a:t>
            </a:r>
            <a:br>
              <a:rPr lang="en-US" sz="1600" dirty="0">
                <a:solidFill>
                  <a:srgbClr val="000000"/>
                </a:solidFill>
                <a:latin typeface="Aptos" panose="020B0004020202020204" pitchFamily="34" charset="0"/>
                <a:ea typeface="Arial" pitchFamily="34" charset="-122"/>
                <a:cs typeface="Arial" pitchFamily="34" charset="-120"/>
              </a:rPr>
            </a:br>
            <a:r>
              <a:rPr lang="en-US" sz="1600" dirty="0">
                <a:solidFill>
                  <a:srgbClr val="000000"/>
                </a:solidFill>
                <a:latin typeface="Aptos" panose="020B0004020202020204" pitchFamily="34" charset="0"/>
                <a:ea typeface="Arial" pitchFamily="34" charset="-122"/>
                <a:cs typeface="Arial" pitchFamily="34" charset="-120"/>
              </a:rPr>
              <a:t>behind the scenes and as part of the application.</a:t>
            </a:r>
          </a:p>
        </p:txBody>
      </p:sp>
      <p:sp>
        <p:nvSpPr>
          <p:cNvPr id="13" name="Rounded Rectangle 12">
            <a:extLst>
              <a:ext uri="{FF2B5EF4-FFF2-40B4-BE49-F238E27FC236}">
                <a16:creationId xmlns:a16="http://schemas.microsoft.com/office/drawing/2014/main" id="{E546116B-772A-9594-D151-FF222F6D6AAA}"/>
              </a:ext>
            </a:extLst>
          </p:cNvPr>
          <p:cNvSpPr/>
          <p:nvPr/>
        </p:nvSpPr>
        <p:spPr>
          <a:xfrm>
            <a:off x="457200" y="4820518"/>
            <a:ext cx="3476445" cy="663141"/>
          </a:xfrm>
          <a:prstGeom prst="roundRect">
            <a:avLst>
              <a:gd name="adj" fmla="val 17023"/>
            </a:avLst>
          </a:prstGeom>
          <a:solidFill>
            <a:srgbClr val="097859"/>
          </a:solidFill>
          <a:ln>
            <a:solidFill>
              <a:srgbClr val="097859"/>
            </a:solidFill>
          </a:ln>
        </p:spPr>
        <p:style>
          <a:lnRef idx="2">
            <a:schemeClr val="accent1">
              <a:shade val="15000"/>
            </a:schemeClr>
          </a:lnRef>
          <a:fillRef idx="1">
            <a:schemeClr val="accent1"/>
          </a:fillRef>
          <a:effectRef idx="0">
            <a:schemeClr val="accent1"/>
          </a:effectRef>
          <a:fontRef idx="minor">
            <a:schemeClr val="lt1"/>
          </a:fontRef>
        </p:style>
        <p:txBody>
          <a:bodyPr lIns="182880" tIns="45720" rtlCol="0" anchor="ctr"/>
          <a:lstStyle/>
          <a:p>
            <a:r>
              <a:rPr lang="en-US" b="1" dirty="0">
                <a:latin typeface="Aptos" panose="020B0004020202020204" pitchFamily="34" charset="0"/>
              </a:rPr>
              <a:t>Are applications changing?</a:t>
            </a:r>
          </a:p>
        </p:txBody>
      </p:sp>
      <p:sp>
        <p:nvSpPr>
          <p:cNvPr id="6" name="Rounded Rectangle 5">
            <a:extLst>
              <a:ext uri="{FF2B5EF4-FFF2-40B4-BE49-F238E27FC236}">
                <a16:creationId xmlns:a16="http://schemas.microsoft.com/office/drawing/2014/main" id="{ED6459E5-A6C9-060E-5C1E-8C8007D7C3FA}"/>
              </a:ext>
            </a:extLst>
          </p:cNvPr>
          <p:cNvSpPr/>
          <p:nvPr/>
        </p:nvSpPr>
        <p:spPr>
          <a:xfrm>
            <a:off x="2622430" y="4085423"/>
            <a:ext cx="9074269" cy="663141"/>
          </a:xfrm>
          <a:prstGeom prst="roundRect">
            <a:avLst>
              <a:gd name="adj" fmla="val 17588"/>
            </a:avLst>
          </a:prstGeom>
          <a:solidFill>
            <a:srgbClr val="E9F4F0"/>
          </a:solidFill>
          <a:ln>
            <a:solidFill>
              <a:srgbClr val="097859"/>
            </a:solidFill>
          </a:ln>
        </p:spPr>
        <p:style>
          <a:lnRef idx="2">
            <a:schemeClr val="accent1">
              <a:shade val="15000"/>
            </a:schemeClr>
          </a:lnRef>
          <a:fillRef idx="1">
            <a:schemeClr val="accent1"/>
          </a:fillRef>
          <a:effectRef idx="0">
            <a:schemeClr val="accent1"/>
          </a:effectRef>
          <a:fontRef idx="minor">
            <a:schemeClr val="lt1"/>
          </a:fontRef>
        </p:style>
        <p:txBody>
          <a:bodyPr lIns="1463040" rtlCol="0" anchor="ctr"/>
          <a:lstStyle/>
          <a:p>
            <a:r>
              <a:rPr lang="en-US" sz="1600" dirty="0">
                <a:solidFill>
                  <a:srgbClr val="000000"/>
                </a:solidFill>
                <a:latin typeface="Aptos" panose="020B0004020202020204" pitchFamily="34" charset="0"/>
                <a:ea typeface="Arial" pitchFamily="34" charset="-122"/>
                <a:cs typeface="Arial" pitchFamily="34" charset="-120"/>
              </a:rPr>
              <a:t>Volunteering, job training, medical frailty, and recent hospital stays.</a:t>
            </a:r>
            <a:endParaRPr lang="en-US" sz="1600" dirty="0">
              <a:latin typeface="Aptos" panose="020B0004020202020204" pitchFamily="34" charset="0"/>
              <a:ea typeface="Arial" charset="0"/>
              <a:cs typeface="Arial" charset="0"/>
            </a:endParaRPr>
          </a:p>
        </p:txBody>
      </p:sp>
      <p:sp>
        <p:nvSpPr>
          <p:cNvPr id="7" name="Rounded Rectangle 6">
            <a:extLst>
              <a:ext uri="{FF2B5EF4-FFF2-40B4-BE49-F238E27FC236}">
                <a16:creationId xmlns:a16="http://schemas.microsoft.com/office/drawing/2014/main" id="{0E98595F-F519-BF18-CBD9-2D491F661DF2}"/>
              </a:ext>
            </a:extLst>
          </p:cNvPr>
          <p:cNvSpPr/>
          <p:nvPr/>
        </p:nvSpPr>
        <p:spPr>
          <a:xfrm>
            <a:off x="457200" y="4085423"/>
            <a:ext cx="3476445" cy="663141"/>
          </a:xfrm>
          <a:prstGeom prst="roundRect">
            <a:avLst>
              <a:gd name="adj" fmla="val 17023"/>
            </a:avLst>
          </a:prstGeom>
          <a:solidFill>
            <a:srgbClr val="099C61"/>
          </a:solidFill>
          <a:ln>
            <a:solidFill>
              <a:srgbClr val="099C61"/>
            </a:solidFill>
          </a:ln>
        </p:spPr>
        <p:style>
          <a:lnRef idx="2">
            <a:schemeClr val="accent1">
              <a:shade val="15000"/>
            </a:schemeClr>
          </a:lnRef>
          <a:fillRef idx="1">
            <a:schemeClr val="accent1"/>
          </a:fillRef>
          <a:effectRef idx="0">
            <a:schemeClr val="accent1"/>
          </a:effectRef>
          <a:fontRef idx="minor">
            <a:schemeClr val="lt1"/>
          </a:fontRef>
        </p:style>
        <p:txBody>
          <a:bodyPr lIns="182880" tIns="45720" rtlCol="0" anchor="ctr"/>
          <a:lstStyle/>
          <a:p>
            <a:pPr>
              <a:lnSpc>
                <a:spcPct val="85089"/>
              </a:lnSpc>
            </a:pPr>
            <a:r>
              <a:rPr lang="en-US" b="1" dirty="0">
                <a:latin typeface="Aptos" panose="020B0004020202020204" pitchFamily="34" charset="0"/>
              </a:rPr>
              <a:t>What can members </a:t>
            </a:r>
            <a:br>
              <a:rPr lang="en-US" b="1" dirty="0">
                <a:latin typeface="Aptos" panose="020B0004020202020204" pitchFamily="34" charset="0"/>
              </a:rPr>
            </a:br>
            <a:r>
              <a:rPr lang="en-US" b="1" dirty="0">
                <a:latin typeface="Aptos" panose="020B0004020202020204" pitchFamily="34" charset="0"/>
              </a:rPr>
              <a:t>self-attest (report) in 2027?</a:t>
            </a:r>
          </a:p>
        </p:txBody>
      </p:sp>
      <p:sp>
        <p:nvSpPr>
          <p:cNvPr id="14" name="Rounded Rectangle 13">
            <a:extLst>
              <a:ext uri="{FF2B5EF4-FFF2-40B4-BE49-F238E27FC236}">
                <a16:creationId xmlns:a16="http://schemas.microsoft.com/office/drawing/2014/main" id="{D464CE6C-E9D2-FCEF-BCEF-B931FB45946C}"/>
              </a:ext>
            </a:extLst>
          </p:cNvPr>
          <p:cNvSpPr/>
          <p:nvPr/>
        </p:nvSpPr>
        <p:spPr>
          <a:xfrm>
            <a:off x="2622430" y="1995229"/>
            <a:ext cx="9074269" cy="663141"/>
          </a:xfrm>
          <a:prstGeom prst="roundRect">
            <a:avLst>
              <a:gd name="adj" fmla="val 17588"/>
            </a:avLst>
          </a:prstGeom>
          <a:solidFill>
            <a:srgbClr val="D2F4E7"/>
          </a:solidFill>
          <a:ln>
            <a:solidFill>
              <a:srgbClr val="097859"/>
            </a:solidFill>
          </a:ln>
        </p:spPr>
        <p:style>
          <a:lnRef idx="2">
            <a:schemeClr val="accent1">
              <a:shade val="15000"/>
            </a:schemeClr>
          </a:lnRef>
          <a:fillRef idx="1">
            <a:schemeClr val="accent1"/>
          </a:fillRef>
          <a:effectRef idx="0">
            <a:schemeClr val="accent1"/>
          </a:effectRef>
          <a:fontRef idx="minor">
            <a:schemeClr val="lt1"/>
          </a:fontRef>
        </p:style>
        <p:txBody>
          <a:bodyPr lIns="1463040" rtlCol="0" anchor="ctr"/>
          <a:lstStyle/>
          <a:p>
            <a:pPr>
              <a:lnSpc>
                <a:spcPts val="1820"/>
              </a:lnSpc>
            </a:pPr>
            <a:r>
              <a:rPr lang="en-US" sz="1600" dirty="0">
                <a:solidFill>
                  <a:srgbClr val="000000"/>
                </a:solidFill>
                <a:latin typeface="Aptos" panose="020B0004020202020204" pitchFamily="34" charset="0"/>
                <a:ea typeface="Arial" pitchFamily="34" charset="-122"/>
                <a:cs typeface="Arial" pitchFamily="34" charset="-120"/>
              </a:rPr>
              <a:t>Yes. Either one meets the requirement.</a:t>
            </a:r>
            <a:endParaRPr lang="en-US" sz="1600" dirty="0">
              <a:latin typeface="Aptos" panose="020B0004020202020204" pitchFamily="34" charset="0"/>
              <a:ea typeface="Arial" charset="0"/>
              <a:cs typeface="Arial" charset="0"/>
            </a:endParaRPr>
          </a:p>
        </p:txBody>
      </p:sp>
      <p:sp>
        <p:nvSpPr>
          <p:cNvPr id="15" name="Rounded Rectangle 14">
            <a:extLst>
              <a:ext uri="{FF2B5EF4-FFF2-40B4-BE49-F238E27FC236}">
                <a16:creationId xmlns:a16="http://schemas.microsoft.com/office/drawing/2014/main" id="{3B4F402A-863E-5125-F752-55AA0D053EE4}"/>
              </a:ext>
            </a:extLst>
          </p:cNvPr>
          <p:cNvSpPr/>
          <p:nvPr/>
        </p:nvSpPr>
        <p:spPr>
          <a:xfrm>
            <a:off x="457200" y="1995229"/>
            <a:ext cx="3476445" cy="663141"/>
          </a:xfrm>
          <a:prstGeom prst="roundRect">
            <a:avLst>
              <a:gd name="adj" fmla="val 17023"/>
            </a:avLst>
          </a:prstGeom>
          <a:solidFill>
            <a:srgbClr val="097859"/>
          </a:solidFill>
          <a:ln>
            <a:solidFill>
              <a:srgbClr val="097859"/>
            </a:solidFill>
          </a:ln>
        </p:spPr>
        <p:style>
          <a:lnRef idx="2">
            <a:schemeClr val="accent1">
              <a:shade val="15000"/>
            </a:schemeClr>
          </a:lnRef>
          <a:fillRef idx="1">
            <a:schemeClr val="accent1"/>
          </a:fillRef>
          <a:effectRef idx="0">
            <a:schemeClr val="accent1"/>
          </a:effectRef>
          <a:fontRef idx="minor">
            <a:schemeClr val="lt1"/>
          </a:fontRef>
        </p:style>
        <p:txBody>
          <a:bodyPr lIns="182880" tIns="45720" rtlCol="0" anchor="ctr"/>
          <a:lstStyle/>
          <a:p>
            <a:pPr>
              <a:lnSpc>
                <a:spcPct val="85089"/>
              </a:lnSpc>
            </a:pPr>
            <a:r>
              <a:rPr lang="en-US" b="1" dirty="0">
                <a:latin typeface="Aptos" panose="020B0004020202020204" pitchFamily="34" charset="0"/>
              </a:rPr>
              <a:t>Is $580 in income enough </a:t>
            </a:r>
            <a:br>
              <a:rPr lang="en-US" b="1" dirty="0">
                <a:latin typeface="Aptos" panose="020B0004020202020204" pitchFamily="34" charset="0"/>
              </a:rPr>
            </a:br>
            <a:r>
              <a:rPr lang="en-US" b="1" dirty="0">
                <a:latin typeface="Aptos" panose="020B0004020202020204" pitchFamily="34" charset="0"/>
              </a:rPr>
              <a:t>without 80 hours?</a:t>
            </a:r>
          </a:p>
        </p:txBody>
      </p:sp>
      <p:sp>
        <p:nvSpPr>
          <p:cNvPr id="16" name="Rounded Rectangle 15">
            <a:extLst>
              <a:ext uri="{FF2B5EF4-FFF2-40B4-BE49-F238E27FC236}">
                <a16:creationId xmlns:a16="http://schemas.microsoft.com/office/drawing/2014/main" id="{1C159DD5-A6E9-E31A-7F3E-E5F552325190}"/>
              </a:ext>
            </a:extLst>
          </p:cNvPr>
          <p:cNvSpPr/>
          <p:nvPr/>
        </p:nvSpPr>
        <p:spPr>
          <a:xfrm>
            <a:off x="2622430" y="1260134"/>
            <a:ext cx="9074269" cy="663141"/>
          </a:xfrm>
          <a:prstGeom prst="roundRect">
            <a:avLst>
              <a:gd name="adj" fmla="val 17588"/>
            </a:avLst>
          </a:prstGeom>
          <a:solidFill>
            <a:srgbClr val="E9F4F0"/>
          </a:solidFill>
          <a:ln>
            <a:solidFill>
              <a:srgbClr val="097859"/>
            </a:solidFill>
          </a:ln>
        </p:spPr>
        <p:style>
          <a:lnRef idx="2">
            <a:schemeClr val="accent1">
              <a:shade val="15000"/>
            </a:schemeClr>
          </a:lnRef>
          <a:fillRef idx="1">
            <a:schemeClr val="accent1"/>
          </a:fillRef>
          <a:effectRef idx="0">
            <a:schemeClr val="accent1"/>
          </a:effectRef>
          <a:fontRef idx="minor">
            <a:schemeClr val="lt1"/>
          </a:fontRef>
        </p:style>
        <p:txBody>
          <a:bodyPr lIns="1463040" rtlCol="0" anchor="ctr"/>
          <a:lstStyle/>
          <a:p>
            <a:pPr>
              <a:lnSpc>
                <a:spcPts val="1820"/>
              </a:lnSpc>
            </a:pPr>
            <a:r>
              <a:rPr lang="en-US" sz="1600" dirty="0">
                <a:solidFill>
                  <a:srgbClr val="000000"/>
                </a:solidFill>
                <a:latin typeface="Aptos" panose="020B0004020202020204" pitchFamily="34" charset="0"/>
                <a:ea typeface="Arial" pitchFamily="34" charset="-122"/>
                <a:cs typeface="Arial" pitchFamily="34" charset="-120"/>
              </a:rPr>
              <a:t>New applicants: the month before applying. </a:t>
            </a:r>
            <a:br>
              <a:rPr lang="en-US" sz="1600" dirty="0">
                <a:solidFill>
                  <a:srgbClr val="000000"/>
                </a:solidFill>
                <a:latin typeface="Aptos" panose="020B0004020202020204" pitchFamily="34" charset="0"/>
                <a:ea typeface="Arial" pitchFamily="34" charset="-122"/>
                <a:cs typeface="Arial" pitchFamily="34" charset="-120"/>
              </a:rPr>
            </a:br>
            <a:r>
              <a:rPr lang="en-US" sz="1600" dirty="0">
                <a:solidFill>
                  <a:srgbClr val="000000"/>
                </a:solidFill>
                <a:latin typeface="Aptos" panose="020B0004020202020204" pitchFamily="34" charset="0"/>
                <a:ea typeface="Arial" pitchFamily="34" charset="-122"/>
                <a:cs typeface="Arial" pitchFamily="34" charset="-120"/>
              </a:rPr>
              <a:t>Renewals: any one month since the last renewal.</a:t>
            </a:r>
          </a:p>
        </p:txBody>
      </p:sp>
      <p:sp>
        <p:nvSpPr>
          <p:cNvPr id="17" name="Rounded Rectangle 16">
            <a:extLst>
              <a:ext uri="{FF2B5EF4-FFF2-40B4-BE49-F238E27FC236}">
                <a16:creationId xmlns:a16="http://schemas.microsoft.com/office/drawing/2014/main" id="{7BAAFD95-015B-FE4E-23AA-7A43202D08B7}"/>
              </a:ext>
            </a:extLst>
          </p:cNvPr>
          <p:cNvSpPr/>
          <p:nvPr/>
        </p:nvSpPr>
        <p:spPr>
          <a:xfrm>
            <a:off x="457200" y="1260134"/>
            <a:ext cx="3476445" cy="663141"/>
          </a:xfrm>
          <a:prstGeom prst="roundRect">
            <a:avLst>
              <a:gd name="adj" fmla="val 17023"/>
            </a:avLst>
          </a:prstGeom>
          <a:solidFill>
            <a:srgbClr val="099C61"/>
          </a:solidFill>
          <a:ln>
            <a:solidFill>
              <a:srgbClr val="099C61"/>
            </a:solidFill>
          </a:ln>
        </p:spPr>
        <p:style>
          <a:lnRef idx="2">
            <a:schemeClr val="accent1">
              <a:shade val="15000"/>
            </a:schemeClr>
          </a:lnRef>
          <a:fillRef idx="1">
            <a:schemeClr val="accent1"/>
          </a:fillRef>
          <a:effectRef idx="0">
            <a:schemeClr val="accent1"/>
          </a:effectRef>
          <a:fontRef idx="minor">
            <a:schemeClr val="lt1"/>
          </a:fontRef>
        </p:style>
        <p:txBody>
          <a:bodyPr lIns="182880" tIns="45720" rtlCol="0" anchor="ctr"/>
          <a:lstStyle/>
          <a:p>
            <a:r>
              <a:rPr lang="en-US" b="1" dirty="0">
                <a:latin typeface="Aptos" panose="020B0004020202020204" pitchFamily="34" charset="0"/>
              </a:rPr>
              <a:t>Which month counts?</a:t>
            </a:r>
          </a:p>
        </p:txBody>
      </p:sp>
      <p:grpSp>
        <p:nvGrpSpPr>
          <p:cNvPr id="36" name="Group 35">
            <a:extLst>
              <a:ext uri="{FF2B5EF4-FFF2-40B4-BE49-F238E27FC236}">
                <a16:creationId xmlns:a16="http://schemas.microsoft.com/office/drawing/2014/main" id="{E8873C1A-3CB8-A7B9-068F-E83EFB824ED9}"/>
              </a:ext>
            </a:extLst>
          </p:cNvPr>
          <p:cNvGrpSpPr/>
          <p:nvPr/>
        </p:nvGrpSpPr>
        <p:grpSpPr>
          <a:xfrm>
            <a:off x="444500" y="5669600"/>
            <a:ext cx="11277600" cy="578244"/>
            <a:chOff x="444500" y="5669600"/>
            <a:chExt cx="11277600" cy="578244"/>
          </a:xfrm>
        </p:grpSpPr>
        <p:sp>
          <p:nvSpPr>
            <p:cNvPr id="24" name="Round Diagonal Corner Rectangle 23">
              <a:extLst>
                <a:ext uri="{FF2B5EF4-FFF2-40B4-BE49-F238E27FC236}">
                  <a16:creationId xmlns:a16="http://schemas.microsoft.com/office/drawing/2014/main" id="{CC58791C-C6DD-0B1E-5464-A177ED5B60CC}"/>
                </a:ext>
              </a:extLst>
            </p:cNvPr>
            <p:cNvSpPr/>
            <p:nvPr/>
          </p:nvSpPr>
          <p:spPr>
            <a:xfrm>
              <a:off x="444500" y="5669600"/>
              <a:ext cx="11277600" cy="578244"/>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IMPORTANT: Keep records now. Do not send documents unless NJ FamilyCare asks.</a:t>
              </a:r>
            </a:p>
          </p:txBody>
        </p:sp>
        <p:pic>
          <p:nvPicPr>
            <p:cNvPr id="25" name="Graphic 24">
              <a:extLst>
                <a:ext uri="{FF2B5EF4-FFF2-40B4-BE49-F238E27FC236}">
                  <a16:creationId xmlns:a16="http://schemas.microsoft.com/office/drawing/2014/main" id="{68DA7A79-D7B5-DC3D-AEA4-90A95CBD4B0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96869" y="5800985"/>
              <a:ext cx="431700" cy="315474"/>
            </a:xfrm>
            <a:prstGeom prst="rect">
              <a:avLst/>
            </a:prstGeom>
          </p:spPr>
        </p:pic>
        <p:pic>
          <p:nvPicPr>
            <p:cNvPr id="26" name="Graphic 25">
              <a:extLst>
                <a:ext uri="{FF2B5EF4-FFF2-40B4-BE49-F238E27FC236}">
                  <a16:creationId xmlns:a16="http://schemas.microsoft.com/office/drawing/2014/main" id="{33B6C2A3-2594-481C-0503-330CEEB198B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11005455" y="5800985"/>
              <a:ext cx="431700" cy="315474"/>
            </a:xfrm>
            <a:prstGeom prst="rect">
              <a:avLst/>
            </a:prstGeom>
          </p:spPr>
        </p:pic>
      </p:grpSp>
    </p:spTree>
    <p:extLst>
      <p:ext uri="{BB962C8B-B14F-4D97-AF65-F5344CB8AC3E}">
        <p14:creationId xmlns:p14="http://schemas.microsoft.com/office/powerpoint/2010/main" val="4048449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15686-17F4-1741-F164-AB706CB8C4B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B48B004-590C-DA21-1F71-0B9DEB2784B2}"/>
              </a:ext>
            </a:extLst>
          </p:cNvPr>
          <p:cNvSpPr>
            <a:spLocks noGrp="1"/>
          </p:cNvSpPr>
          <p:nvPr>
            <p:ph type="title"/>
          </p:nvPr>
        </p:nvSpPr>
        <p:spPr>
          <a:xfrm>
            <a:off x="375966" y="374027"/>
            <a:ext cx="10515600" cy="419265"/>
          </a:xfrm>
        </p:spPr>
        <p:txBody>
          <a:bodyPr/>
          <a:lstStyle/>
          <a:p>
            <a:r>
              <a:rPr lang="en-US" sz="3000" dirty="0"/>
              <a:t>Key Dates</a:t>
            </a:r>
          </a:p>
        </p:txBody>
      </p:sp>
      <p:sp>
        <p:nvSpPr>
          <p:cNvPr id="4" name="Slide Number Placeholder 3">
            <a:extLst>
              <a:ext uri="{FF2B5EF4-FFF2-40B4-BE49-F238E27FC236}">
                <a16:creationId xmlns:a16="http://schemas.microsoft.com/office/drawing/2014/main" id="{D3831507-8D57-2579-27DC-21AEE5E4D2A6}"/>
              </a:ext>
            </a:extLst>
          </p:cNvPr>
          <p:cNvSpPr>
            <a:spLocks noGrp="1"/>
          </p:cNvSpPr>
          <p:nvPr>
            <p:ph type="sldNum" sz="quarter" idx="12"/>
          </p:nvPr>
        </p:nvSpPr>
        <p:spPr/>
        <p:txBody>
          <a:bodyPr/>
          <a:lstStyle/>
          <a:p>
            <a:fld id="{6C7D1EA5-6DBE-A94B-8E51-8AA2A79E30FE}" type="slidenum">
              <a:rPr lang="en-US" smtClean="0"/>
              <a:t>7</a:t>
            </a:fld>
            <a:endParaRPr lang="en-US"/>
          </a:p>
        </p:txBody>
      </p:sp>
      <p:grpSp>
        <p:nvGrpSpPr>
          <p:cNvPr id="3" name="Group 2">
            <a:extLst>
              <a:ext uri="{FF2B5EF4-FFF2-40B4-BE49-F238E27FC236}">
                <a16:creationId xmlns:a16="http://schemas.microsoft.com/office/drawing/2014/main" id="{918B0257-99D4-6944-CBA8-DB0481249A4E}"/>
              </a:ext>
            </a:extLst>
          </p:cNvPr>
          <p:cNvGrpSpPr/>
          <p:nvPr/>
        </p:nvGrpSpPr>
        <p:grpSpPr>
          <a:xfrm>
            <a:off x="444500" y="987490"/>
            <a:ext cx="11277600" cy="578244"/>
            <a:chOff x="444500" y="5669600"/>
            <a:chExt cx="11277600" cy="578244"/>
          </a:xfrm>
        </p:grpSpPr>
        <p:sp>
          <p:nvSpPr>
            <p:cNvPr id="24" name="Round Diagonal Corner Rectangle 23">
              <a:extLst>
                <a:ext uri="{FF2B5EF4-FFF2-40B4-BE49-F238E27FC236}">
                  <a16:creationId xmlns:a16="http://schemas.microsoft.com/office/drawing/2014/main" id="{D317608C-5C76-3D39-F84C-BBEDCFB0201B}"/>
                </a:ext>
              </a:extLst>
            </p:cNvPr>
            <p:cNvSpPr/>
            <p:nvPr/>
          </p:nvSpPr>
          <p:spPr>
            <a:xfrm>
              <a:off x="444500" y="5669600"/>
              <a:ext cx="11277600" cy="578244"/>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sz="1600" b="1" dirty="0">
                  <a:solidFill>
                    <a:schemeClr val="bg1"/>
                  </a:solidFill>
                  <a:latin typeface="Aptos" panose="020B0004020202020204" pitchFamily="34" charset="0"/>
                  <a:ea typeface="Arial" pitchFamily="34" charset="-122"/>
                  <a:cs typeface="Arial" pitchFamily="34" charset="-120"/>
                </a:rPr>
                <a:t>Eligible uninsured adults should apply before January 1, 2027.</a:t>
              </a:r>
              <a:endPar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endParaRPr>
            </a:p>
          </p:txBody>
        </p:sp>
        <p:pic>
          <p:nvPicPr>
            <p:cNvPr id="25" name="Graphic 24">
              <a:extLst>
                <a:ext uri="{FF2B5EF4-FFF2-40B4-BE49-F238E27FC236}">
                  <a16:creationId xmlns:a16="http://schemas.microsoft.com/office/drawing/2014/main" id="{CA3482AE-5C77-50CF-60B8-6124ECB8098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96869" y="5800985"/>
              <a:ext cx="431700" cy="315474"/>
            </a:xfrm>
            <a:prstGeom prst="rect">
              <a:avLst/>
            </a:prstGeom>
          </p:spPr>
        </p:pic>
        <p:pic>
          <p:nvPicPr>
            <p:cNvPr id="26" name="Graphic 25">
              <a:extLst>
                <a:ext uri="{FF2B5EF4-FFF2-40B4-BE49-F238E27FC236}">
                  <a16:creationId xmlns:a16="http://schemas.microsoft.com/office/drawing/2014/main" id="{43CE309B-0BCF-23E3-9A7B-0A4B3FFD538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11005455" y="5800985"/>
              <a:ext cx="431700" cy="315474"/>
            </a:xfrm>
            <a:prstGeom prst="rect">
              <a:avLst/>
            </a:prstGeom>
          </p:spPr>
        </p:pic>
      </p:grpSp>
      <p:sp>
        <p:nvSpPr>
          <p:cNvPr id="29" name="Rounded Rectangle 28">
            <a:extLst>
              <a:ext uri="{FF2B5EF4-FFF2-40B4-BE49-F238E27FC236}">
                <a16:creationId xmlns:a16="http://schemas.microsoft.com/office/drawing/2014/main" id="{5C8D829C-9C72-77FE-B768-EF6FADBD8FE5}"/>
              </a:ext>
            </a:extLst>
          </p:cNvPr>
          <p:cNvSpPr>
            <a:spLocks/>
          </p:cNvSpPr>
          <p:nvPr/>
        </p:nvSpPr>
        <p:spPr>
          <a:xfrm>
            <a:off x="457200" y="1738160"/>
            <a:ext cx="2720975" cy="1988713"/>
          </a:xfrm>
          <a:prstGeom prst="roundRect">
            <a:avLst>
              <a:gd name="adj" fmla="val 3466"/>
            </a:avLst>
          </a:prstGeom>
          <a:solidFill>
            <a:srgbClr val="EAD3FB"/>
          </a:solidFill>
          <a:ln>
            <a:solidFill>
              <a:srgbClr val="863388"/>
            </a:solidFill>
          </a:ln>
        </p:spPr>
        <p:style>
          <a:lnRef idx="2">
            <a:schemeClr val="accent1">
              <a:shade val="15000"/>
            </a:schemeClr>
          </a:lnRef>
          <a:fillRef idx="1">
            <a:schemeClr val="accent1"/>
          </a:fillRef>
          <a:effectRef idx="0">
            <a:schemeClr val="accent1"/>
          </a:effectRef>
          <a:fontRef idx="minor">
            <a:schemeClr val="lt1"/>
          </a:fontRef>
        </p:style>
        <p:txBody>
          <a:bodyPr tIns="822960" bIns="91440" rtlCol="0" anchor="t" anchorCtr="0"/>
          <a:lstStyle/>
          <a:p>
            <a:pPr algn="ctr"/>
            <a:r>
              <a:rPr lang="en-US" sz="1600" dirty="0">
                <a:solidFill>
                  <a:schemeClr val="tx1"/>
                </a:solidFill>
                <a:latin typeface="Aptos" panose="020B0004020202020204" pitchFamily="34" charset="0"/>
                <a:ea typeface="Arial" pitchFamily="34" charset="-122"/>
                <a:cs typeface="Arial" pitchFamily="34" charset="-120"/>
              </a:rPr>
              <a:t>Prepare. Update contact information, use the Checker, find </a:t>
            </a:r>
            <a:br>
              <a:rPr lang="en-US" sz="1600" dirty="0">
                <a:solidFill>
                  <a:schemeClr val="tx1"/>
                </a:solidFill>
                <a:latin typeface="Aptos" panose="020B0004020202020204" pitchFamily="34" charset="0"/>
                <a:ea typeface="Arial" pitchFamily="34" charset="-122"/>
                <a:cs typeface="Arial" pitchFamily="34" charset="-120"/>
              </a:rPr>
            </a:br>
            <a:r>
              <a:rPr lang="en-US" sz="1600" dirty="0">
                <a:solidFill>
                  <a:schemeClr val="tx1"/>
                </a:solidFill>
                <a:latin typeface="Aptos" panose="020B0004020202020204" pitchFamily="34" charset="0"/>
                <a:ea typeface="Arial" pitchFamily="34" charset="-122"/>
                <a:cs typeface="Arial" pitchFamily="34" charset="-120"/>
              </a:rPr>
              <a:t>a qualifying activity.</a:t>
            </a:r>
            <a:endParaRPr lang="en-US" sz="1600" dirty="0">
              <a:solidFill>
                <a:schemeClr val="tx1"/>
              </a:solidFill>
              <a:latin typeface="Aptos" panose="020B0004020202020204" pitchFamily="34" charset="0"/>
              <a:ea typeface="Arial" charset="0"/>
              <a:cs typeface="Arial" charset="0"/>
            </a:endParaRPr>
          </a:p>
        </p:txBody>
      </p:sp>
      <p:sp>
        <p:nvSpPr>
          <p:cNvPr id="30" name="Rounded Rectangle 29">
            <a:extLst>
              <a:ext uri="{FF2B5EF4-FFF2-40B4-BE49-F238E27FC236}">
                <a16:creationId xmlns:a16="http://schemas.microsoft.com/office/drawing/2014/main" id="{53B82DE5-DEE3-9888-BF87-DE8245ECE4AA}"/>
              </a:ext>
            </a:extLst>
          </p:cNvPr>
          <p:cNvSpPr>
            <a:spLocks/>
          </p:cNvSpPr>
          <p:nvPr/>
        </p:nvSpPr>
        <p:spPr>
          <a:xfrm>
            <a:off x="3298057" y="1738160"/>
            <a:ext cx="2720975" cy="1988713"/>
          </a:xfrm>
          <a:prstGeom prst="roundRect">
            <a:avLst>
              <a:gd name="adj" fmla="val 3466"/>
            </a:avLst>
          </a:prstGeom>
          <a:solidFill>
            <a:srgbClr val="EAD3FB"/>
          </a:solidFill>
          <a:ln>
            <a:solidFill>
              <a:srgbClr val="77287F"/>
            </a:solidFill>
          </a:ln>
        </p:spPr>
        <p:style>
          <a:lnRef idx="2">
            <a:schemeClr val="accent1">
              <a:shade val="15000"/>
            </a:schemeClr>
          </a:lnRef>
          <a:fillRef idx="1">
            <a:schemeClr val="accent1"/>
          </a:fillRef>
          <a:effectRef idx="0">
            <a:schemeClr val="accent1"/>
          </a:effectRef>
          <a:fontRef idx="minor">
            <a:schemeClr val="lt1"/>
          </a:fontRef>
        </p:style>
        <p:txBody>
          <a:bodyPr tIns="822960" bIns="91440" rtlCol="0" anchor="t" anchorCtr="0"/>
          <a:lstStyle/>
          <a:p>
            <a:pPr algn="ctr"/>
            <a:r>
              <a:rPr lang="en-US" sz="1600" dirty="0">
                <a:solidFill>
                  <a:schemeClr val="tx1"/>
                </a:solidFill>
                <a:latin typeface="Aptos" panose="020B0004020202020204" pitchFamily="34" charset="0"/>
                <a:ea typeface="Arial" pitchFamily="34" charset="-122"/>
                <a:cs typeface="Arial" pitchFamily="34" charset="-120"/>
              </a:rPr>
              <a:t>Applications submitted follow current rules, </a:t>
            </a:r>
            <a:br>
              <a:rPr lang="en-US" sz="1600" dirty="0">
                <a:solidFill>
                  <a:schemeClr val="tx1"/>
                </a:solidFill>
                <a:latin typeface="Aptos" panose="020B0004020202020204" pitchFamily="34" charset="0"/>
                <a:ea typeface="Arial" pitchFamily="34" charset="-122"/>
                <a:cs typeface="Arial" pitchFamily="34" charset="-120"/>
              </a:rPr>
            </a:br>
            <a:r>
              <a:rPr lang="en-US" sz="1600" dirty="0">
                <a:solidFill>
                  <a:schemeClr val="tx1"/>
                </a:solidFill>
                <a:latin typeface="Aptos" panose="020B0004020202020204" pitchFamily="34" charset="0"/>
                <a:ea typeface="Arial" pitchFamily="34" charset="-122"/>
                <a:cs typeface="Arial" pitchFamily="34" charset="-120"/>
              </a:rPr>
              <a:t>even if processed later.</a:t>
            </a:r>
            <a:br>
              <a:rPr lang="en-US" sz="1600" dirty="0">
                <a:solidFill>
                  <a:schemeClr val="tx1"/>
                </a:solidFill>
                <a:latin typeface="Aptos" panose="020B0004020202020204" pitchFamily="34" charset="0"/>
                <a:ea typeface="Arial" pitchFamily="34" charset="-122"/>
                <a:cs typeface="Arial" pitchFamily="34" charset="-120"/>
              </a:rPr>
            </a:br>
            <a:endParaRPr lang="en-US" sz="1600" dirty="0">
              <a:solidFill>
                <a:schemeClr val="tx1"/>
              </a:solidFill>
              <a:latin typeface="Aptos" panose="020B0004020202020204" pitchFamily="34" charset="0"/>
              <a:ea typeface="Arial" charset="0"/>
              <a:cs typeface="Arial" charset="0"/>
            </a:endParaRPr>
          </a:p>
        </p:txBody>
      </p:sp>
      <p:sp>
        <p:nvSpPr>
          <p:cNvPr id="31" name="Rounded Rectangle 30">
            <a:extLst>
              <a:ext uri="{FF2B5EF4-FFF2-40B4-BE49-F238E27FC236}">
                <a16:creationId xmlns:a16="http://schemas.microsoft.com/office/drawing/2014/main" id="{E1B40998-917A-1AC4-E06A-A9F68A0D5451}"/>
              </a:ext>
            </a:extLst>
          </p:cNvPr>
          <p:cNvSpPr>
            <a:spLocks/>
          </p:cNvSpPr>
          <p:nvPr/>
        </p:nvSpPr>
        <p:spPr>
          <a:xfrm>
            <a:off x="6127750" y="1738160"/>
            <a:ext cx="2720975" cy="1988713"/>
          </a:xfrm>
          <a:prstGeom prst="roundRect">
            <a:avLst>
              <a:gd name="adj" fmla="val 3466"/>
            </a:avLst>
          </a:prstGeom>
          <a:solidFill>
            <a:srgbClr val="EAD3FB"/>
          </a:solidFill>
          <a:ln>
            <a:solidFill>
              <a:srgbClr val="771B7B"/>
            </a:solidFill>
          </a:ln>
        </p:spPr>
        <p:style>
          <a:lnRef idx="2">
            <a:schemeClr val="accent1">
              <a:shade val="15000"/>
            </a:schemeClr>
          </a:lnRef>
          <a:fillRef idx="1">
            <a:schemeClr val="accent1"/>
          </a:fillRef>
          <a:effectRef idx="0">
            <a:schemeClr val="accent1"/>
          </a:effectRef>
          <a:fontRef idx="minor">
            <a:schemeClr val="lt1"/>
          </a:fontRef>
        </p:style>
        <p:txBody>
          <a:bodyPr tIns="822960" bIns="91440" rtlCol="0" anchor="t" anchorCtr="0"/>
          <a:lstStyle/>
          <a:p>
            <a:pPr algn="ctr" fontAlgn="t"/>
            <a:r>
              <a:rPr lang="en-US" sz="1600" dirty="0">
                <a:solidFill>
                  <a:schemeClr val="tx1"/>
                </a:solidFill>
                <a:latin typeface="Aptos" panose="020B0004020202020204" pitchFamily="34" charset="0"/>
              </a:rPr>
              <a:t>New rules take effect.</a:t>
            </a:r>
            <a:br>
              <a:rPr lang="en-US" sz="1600" dirty="0">
                <a:solidFill>
                  <a:schemeClr val="tx1"/>
                </a:solidFill>
                <a:latin typeface="Aptos" panose="020B0004020202020204" pitchFamily="34" charset="0"/>
              </a:rPr>
            </a:br>
            <a:br>
              <a:rPr lang="en-US" sz="1600" dirty="0">
                <a:solidFill>
                  <a:schemeClr val="tx1"/>
                </a:solidFill>
                <a:latin typeface="Aptos" panose="020B0004020202020204" pitchFamily="34" charset="0"/>
              </a:rPr>
            </a:br>
            <a:br>
              <a:rPr lang="en-US" sz="1600" dirty="0">
                <a:solidFill>
                  <a:schemeClr val="tx1"/>
                </a:solidFill>
                <a:latin typeface="Aptos" panose="020B0004020202020204" pitchFamily="34" charset="0"/>
              </a:rPr>
            </a:br>
            <a:endParaRPr lang="en-US" sz="1600" dirty="0">
              <a:solidFill>
                <a:schemeClr val="tx1"/>
              </a:solidFill>
              <a:latin typeface="Aptos" panose="020B0004020202020204" pitchFamily="34" charset="0"/>
            </a:endParaRPr>
          </a:p>
        </p:txBody>
      </p:sp>
      <p:sp>
        <p:nvSpPr>
          <p:cNvPr id="32" name="Rounded Rectangle 31">
            <a:extLst>
              <a:ext uri="{FF2B5EF4-FFF2-40B4-BE49-F238E27FC236}">
                <a16:creationId xmlns:a16="http://schemas.microsoft.com/office/drawing/2014/main" id="{A12F5C1D-296B-4C8C-8A4C-326266A5BF56}"/>
              </a:ext>
            </a:extLst>
          </p:cNvPr>
          <p:cNvSpPr>
            <a:spLocks/>
          </p:cNvSpPr>
          <p:nvPr/>
        </p:nvSpPr>
        <p:spPr>
          <a:xfrm>
            <a:off x="8963025" y="1738160"/>
            <a:ext cx="2720975" cy="1988713"/>
          </a:xfrm>
          <a:prstGeom prst="roundRect">
            <a:avLst>
              <a:gd name="adj" fmla="val 3466"/>
            </a:avLst>
          </a:prstGeom>
          <a:solidFill>
            <a:srgbClr val="EAD3FB"/>
          </a:solidFill>
          <a:ln>
            <a:solidFill>
              <a:srgbClr val="6C186F"/>
            </a:solidFill>
          </a:ln>
        </p:spPr>
        <p:style>
          <a:lnRef idx="2">
            <a:schemeClr val="accent1">
              <a:shade val="15000"/>
            </a:schemeClr>
          </a:lnRef>
          <a:fillRef idx="1">
            <a:schemeClr val="accent1"/>
          </a:fillRef>
          <a:effectRef idx="0">
            <a:schemeClr val="accent1"/>
          </a:effectRef>
          <a:fontRef idx="minor">
            <a:schemeClr val="lt1"/>
          </a:fontRef>
        </p:style>
        <p:txBody>
          <a:bodyPr tIns="822960" bIns="91440" rtlCol="0" anchor="t" anchorCtr="0"/>
          <a:lstStyle/>
          <a:p>
            <a:pPr algn="ctr"/>
            <a:r>
              <a:rPr lang="en-US" sz="1600" dirty="0">
                <a:solidFill>
                  <a:schemeClr val="tx1"/>
                </a:solidFill>
                <a:latin typeface="Aptos" panose="020B0004020202020204" pitchFamily="34" charset="0"/>
                <a:ea typeface="Arial" pitchFamily="34" charset="-122"/>
                <a:cs typeface="Arial" pitchFamily="34" charset="-120"/>
              </a:rPr>
              <a:t>Renewal packets go out </a:t>
            </a:r>
            <a:br>
              <a:rPr lang="en-US" sz="1600" dirty="0">
                <a:solidFill>
                  <a:schemeClr val="tx1"/>
                </a:solidFill>
                <a:latin typeface="Aptos" panose="020B0004020202020204" pitchFamily="34" charset="0"/>
                <a:ea typeface="Arial" pitchFamily="34" charset="-122"/>
                <a:cs typeface="Arial" pitchFamily="34" charset="-120"/>
              </a:rPr>
            </a:br>
            <a:r>
              <a:rPr lang="en-US" sz="1600" dirty="0">
                <a:solidFill>
                  <a:schemeClr val="tx1"/>
                </a:solidFill>
                <a:latin typeface="Aptos" panose="020B0004020202020204" pitchFamily="34" charset="0"/>
                <a:ea typeface="Arial" pitchFamily="34" charset="-122"/>
                <a:cs typeface="Arial" pitchFamily="34" charset="-120"/>
              </a:rPr>
              <a:t>for March 2027 renewals, </a:t>
            </a:r>
            <a:br>
              <a:rPr lang="en-US" sz="1600" dirty="0">
                <a:solidFill>
                  <a:schemeClr val="tx1"/>
                </a:solidFill>
                <a:latin typeface="Aptos" panose="020B0004020202020204" pitchFamily="34" charset="0"/>
                <a:ea typeface="Arial" pitchFamily="34" charset="-122"/>
                <a:cs typeface="Arial" pitchFamily="34" charset="-120"/>
              </a:rPr>
            </a:br>
            <a:r>
              <a:rPr lang="en-US" sz="1600" dirty="0">
                <a:solidFill>
                  <a:schemeClr val="tx1"/>
                </a:solidFill>
                <a:latin typeface="Aptos" panose="020B0004020202020204" pitchFamily="34" charset="0"/>
                <a:ea typeface="Arial" pitchFamily="34" charset="-122"/>
                <a:cs typeface="Arial" pitchFamily="34" charset="-120"/>
              </a:rPr>
              <a:t>the first group affected.</a:t>
            </a:r>
            <a:br>
              <a:rPr lang="en-US" sz="1600" dirty="0">
                <a:solidFill>
                  <a:schemeClr val="tx1"/>
                </a:solidFill>
                <a:latin typeface="Aptos" panose="020B0004020202020204" pitchFamily="34" charset="0"/>
                <a:ea typeface="Arial" pitchFamily="34" charset="-122"/>
                <a:cs typeface="Arial" pitchFamily="34" charset="-120"/>
              </a:rPr>
            </a:br>
            <a:endParaRPr lang="en-US" sz="1600" dirty="0">
              <a:solidFill>
                <a:schemeClr val="tx1"/>
              </a:solidFill>
              <a:latin typeface="Aptos" panose="020B0004020202020204" pitchFamily="34" charset="0"/>
              <a:ea typeface="Arial" charset="0"/>
              <a:cs typeface="Arial" charset="0"/>
            </a:endParaRPr>
          </a:p>
        </p:txBody>
      </p:sp>
      <p:sp>
        <p:nvSpPr>
          <p:cNvPr id="34" name="Rounded Rectangle 33">
            <a:extLst>
              <a:ext uri="{FF2B5EF4-FFF2-40B4-BE49-F238E27FC236}">
                <a16:creationId xmlns:a16="http://schemas.microsoft.com/office/drawing/2014/main" id="{06D1138E-118F-5C41-11D4-7A2AE9EEFCD5}"/>
              </a:ext>
            </a:extLst>
          </p:cNvPr>
          <p:cNvSpPr>
            <a:spLocks/>
          </p:cNvSpPr>
          <p:nvPr/>
        </p:nvSpPr>
        <p:spPr>
          <a:xfrm>
            <a:off x="457200" y="4196518"/>
            <a:ext cx="2720975" cy="1937162"/>
          </a:xfrm>
          <a:prstGeom prst="roundRect">
            <a:avLst>
              <a:gd name="adj" fmla="val 3466"/>
            </a:avLst>
          </a:prstGeom>
          <a:solidFill>
            <a:srgbClr val="EAD3FB"/>
          </a:solidFill>
          <a:ln>
            <a:solidFill>
              <a:srgbClr val="611662"/>
            </a:solidFill>
          </a:ln>
        </p:spPr>
        <p:style>
          <a:lnRef idx="2">
            <a:schemeClr val="accent1">
              <a:shade val="15000"/>
            </a:schemeClr>
          </a:lnRef>
          <a:fillRef idx="1">
            <a:schemeClr val="accent1"/>
          </a:fillRef>
          <a:effectRef idx="0">
            <a:schemeClr val="accent1"/>
          </a:effectRef>
          <a:fontRef idx="minor">
            <a:schemeClr val="lt1"/>
          </a:fontRef>
        </p:style>
        <p:txBody>
          <a:bodyPr tIns="822960" bIns="91440" rtlCol="0" anchor="t" anchorCtr="0"/>
          <a:lstStyle/>
          <a:p>
            <a:pPr algn="ctr"/>
            <a:r>
              <a:rPr lang="en-US" sz="1600" dirty="0">
                <a:solidFill>
                  <a:schemeClr val="tx1"/>
                </a:solidFill>
                <a:latin typeface="Aptos" panose="020B0004020202020204" pitchFamily="34" charset="0"/>
                <a:ea typeface="Arial" pitchFamily="34" charset="-122"/>
                <a:cs typeface="Arial" pitchFamily="34" charset="-120"/>
              </a:rPr>
              <a:t>Requests for Information (RFIs) go out. Members have 14 or 30 days to respond.</a:t>
            </a:r>
            <a:br>
              <a:rPr lang="en-US" sz="1600" dirty="0">
                <a:solidFill>
                  <a:schemeClr val="tx1"/>
                </a:solidFill>
                <a:latin typeface="Aptos" panose="020B0004020202020204" pitchFamily="34" charset="0"/>
                <a:ea typeface="Arial" pitchFamily="34" charset="-122"/>
                <a:cs typeface="Arial" pitchFamily="34" charset="-120"/>
              </a:rPr>
            </a:br>
            <a:endParaRPr lang="en-US" sz="1600" dirty="0">
              <a:solidFill>
                <a:schemeClr val="tx1"/>
              </a:solidFill>
              <a:latin typeface="Aptos" panose="020B0004020202020204" pitchFamily="34" charset="0"/>
              <a:ea typeface="Arial" charset="0"/>
              <a:cs typeface="Arial" charset="0"/>
            </a:endParaRPr>
          </a:p>
        </p:txBody>
      </p:sp>
      <p:sp>
        <p:nvSpPr>
          <p:cNvPr id="35" name="Rounded Rectangle 34">
            <a:extLst>
              <a:ext uri="{FF2B5EF4-FFF2-40B4-BE49-F238E27FC236}">
                <a16:creationId xmlns:a16="http://schemas.microsoft.com/office/drawing/2014/main" id="{3B9F60BD-E584-2608-5B49-3810904E15FE}"/>
              </a:ext>
            </a:extLst>
          </p:cNvPr>
          <p:cNvSpPr>
            <a:spLocks/>
          </p:cNvSpPr>
          <p:nvPr/>
        </p:nvSpPr>
        <p:spPr>
          <a:xfrm>
            <a:off x="3298057" y="4196518"/>
            <a:ext cx="2720975" cy="1937162"/>
          </a:xfrm>
          <a:prstGeom prst="roundRect">
            <a:avLst>
              <a:gd name="adj" fmla="val 3466"/>
            </a:avLst>
          </a:prstGeom>
          <a:solidFill>
            <a:srgbClr val="EAD3FB"/>
          </a:solidFill>
          <a:ln>
            <a:solidFill>
              <a:srgbClr val="541455"/>
            </a:solidFill>
          </a:ln>
        </p:spPr>
        <p:style>
          <a:lnRef idx="2">
            <a:schemeClr val="accent1">
              <a:shade val="15000"/>
            </a:schemeClr>
          </a:lnRef>
          <a:fillRef idx="1">
            <a:schemeClr val="accent1"/>
          </a:fillRef>
          <a:effectRef idx="0">
            <a:schemeClr val="accent1"/>
          </a:effectRef>
          <a:fontRef idx="minor">
            <a:schemeClr val="lt1"/>
          </a:fontRef>
        </p:style>
        <p:txBody>
          <a:bodyPr tIns="822960" bIns="91440" rtlCol="0" anchor="t" anchorCtr="0"/>
          <a:lstStyle/>
          <a:p>
            <a:pPr algn="ctr"/>
            <a:r>
              <a:rPr lang="en-US" sz="1600" dirty="0">
                <a:solidFill>
                  <a:schemeClr val="tx1"/>
                </a:solidFill>
                <a:latin typeface="Aptos" panose="020B0004020202020204" pitchFamily="34" charset="0"/>
                <a:ea typeface="Arial" pitchFamily="34" charset="-122"/>
                <a:cs typeface="Arial" pitchFamily="34" charset="-120"/>
              </a:rPr>
              <a:t>First possible </a:t>
            </a:r>
            <a:br>
              <a:rPr lang="en-US" sz="1600" dirty="0">
                <a:solidFill>
                  <a:schemeClr val="tx1"/>
                </a:solidFill>
                <a:latin typeface="Aptos" panose="020B0004020202020204" pitchFamily="34" charset="0"/>
                <a:ea typeface="Arial" pitchFamily="34" charset="-122"/>
                <a:cs typeface="Arial" pitchFamily="34" charset="-120"/>
              </a:rPr>
            </a:br>
            <a:r>
              <a:rPr lang="en-US" sz="1600" dirty="0">
                <a:solidFill>
                  <a:schemeClr val="tx1"/>
                </a:solidFill>
                <a:latin typeface="Aptos" panose="020B0004020202020204" pitchFamily="34" charset="0"/>
                <a:ea typeface="Arial" pitchFamily="34" charset="-122"/>
                <a:cs typeface="Arial" pitchFamily="34" charset="-120"/>
              </a:rPr>
              <a:t>coverage losses.</a:t>
            </a:r>
            <a:br>
              <a:rPr lang="en-US" sz="1600" dirty="0">
                <a:solidFill>
                  <a:schemeClr val="tx1"/>
                </a:solidFill>
                <a:latin typeface="Aptos" panose="020B0004020202020204" pitchFamily="34" charset="0"/>
                <a:ea typeface="Arial" pitchFamily="34" charset="-122"/>
                <a:cs typeface="Arial" pitchFamily="34" charset="-120"/>
              </a:rPr>
            </a:br>
            <a:br>
              <a:rPr lang="en-US" sz="1600" dirty="0">
                <a:solidFill>
                  <a:schemeClr val="tx1"/>
                </a:solidFill>
                <a:latin typeface="Aptos" panose="020B0004020202020204" pitchFamily="34" charset="0"/>
                <a:ea typeface="Arial" pitchFamily="34" charset="-122"/>
                <a:cs typeface="Arial" pitchFamily="34" charset="-120"/>
              </a:rPr>
            </a:br>
            <a:endParaRPr lang="en-US" sz="1600" dirty="0">
              <a:solidFill>
                <a:schemeClr val="tx1"/>
              </a:solidFill>
              <a:latin typeface="Aptos" panose="020B0004020202020204" pitchFamily="34" charset="0"/>
              <a:ea typeface="Arial" charset="0"/>
              <a:cs typeface="Arial" charset="0"/>
            </a:endParaRPr>
          </a:p>
        </p:txBody>
      </p:sp>
      <p:sp>
        <p:nvSpPr>
          <p:cNvPr id="37" name="Rounded Rectangle 36">
            <a:extLst>
              <a:ext uri="{FF2B5EF4-FFF2-40B4-BE49-F238E27FC236}">
                <a16:creationId xmlns:a16="http://schemas.microsoft.com/office/drawing/2014/main" id="{11066A58-2024-CE5C-F496-0DCCAC25D852}"/>
              </a:ext>
            </a:extLst>
          </p:cNvPr>
          <p:cNvSpPr>
            <a:spLocks/>
          </p:cNvSpPr>
          <p:nvPr/>
        </p:nvSpPr>
        <p:spPr>
          <a:xfrm>
            <a:off x="6127750" y="4196518"/>
            <a:ext cx="2720975" cy="1937162"/>
          </a:xfrm>
          <a:prstGeom prst="roundRect">
            <a:avLst>
              <a:gd name="adj" fmla="val 3466"/>
            </a:avLst>
          </a:prstGeom>
          <a:solidFill>
            <a:srgbClr val="EAD3FB"/>
          </a:solidFill>
          <a:ln>
            <a:solidFill>
              <a:srgbClr val="48114A"/>
            </a:solidFill>
          </a:ln>
        </p:spPr>
        <p:style>
          <a:lnRef idx="2">
            <a:schemeClr val="accent1">
              <a:shade val="15000"/>
            </a:schemeClr>
          </a:lnRef>
          <a:fillRef idx="1">
            <a:schemeClr val="accent1"/>
          </a:fillRef>
          <a:effectRef idx="0">
            <a:schemeClr val="accent1"/>
          </a:effectRef>
          <a:fontRef idx="minor">
            <a:schemeClr val="lt1"/>
          </a:fontRef>
        </p:style>
        <p:txBody>
          <a:bodyPr tIns="822960" bIns="91440" rtlCol="0" anchor="t" anchorCtr="0"/>
          <a:lstStyle/>
          <a:p>
            <a:pPr algn="ctr"/>
            <a:r>
              <a:rPr lang="en-US" sz="1600" dirty="0">
                <a:solidFill>
                  <a:schemeClr val="tx1"/>
                </a:solidFill>
                <a:latin typeface="Aptos" panose="020B0004020202020204" pitchFamily="34" charset="0"/>
                <a:ea typeface="Arial" pitchFamily="34" charset="-122"/>
                <a:cs typeface="Arial" pitchFamily="34" charset="-120"/>
              </a:rPr>
              <a:t>A new group renews. </a:t>
            </a:r>
            <a:br>
              <a:rPr lang="en-US" sz="1600" dirty="0">
                <a:solidFill>
                  <a:schemeClr val="tx1"/>
                </a:solidFill>
                <a:latin typeface="Aptos" panose="020B0004020202020204" pitchFamily="34" charset="0"/>
                <a:ea typeface="Arial" pitchFamily="34" charset="-122"/>
                <a:cs typeface="Arial" pitchFamily="34" charset="-120"/>
              </a:rPr>
            </a:br>
            <a:r>
              <a:rPr lang="en-US" sz="1600" dirty="0">
                <a:solidFill>
                  <a:schemeClr val="tx1"/>
                </a:solidFill>
                <a:latin typeface="Aptos" panose="020B0004020202020204" pitchFamily="34" charset="0"/>
                <a:ea typeface="Arial" pitchFamily="34" charset="-122"/>
                <a:cs typeface="Arial" pitchFamily="34" charset="-120"/>
              </a:rPr>
              <a:t>Each Expansion Adult renews every 6 months.</a:t>
            </a:r>
            <a:br>
              <a:rPr lang="en-US" sz="1600" dirty="0">
                <a:solidFill>
                  <a:schemeClr val="tx1"/>
                </a:solidFill>
                <a:latin typeface="Aptos" panose="020B0004020202020204" pitchFamily="34" charset="0"/>
                <a:ea typeface="Arial" pitchFamily="34" charset="-122"/>
                <a:cs typeface="Arial" pitchFamily="34" charset="-120"/>
              </a:rPr>
            </a:br>
            <a:endParaRPr lang="en-US" sz="1600" dirty="0">
              <a:solidFill>
                <a:schemeClr val="tx1"/>
              </a:solidFill>
              <a:latin typeface="Aptos" panose="020B0004020202020204" pitchFamily="34" charset="0"/>
              <a:ea typeface="Arial" charset="0"/>
              <a:cs typeface="Arial" charset="0"/>
            </a:endParaRPr>
          </a:p>
        </p:txBody>
      </p:sp>
      <p:sp>
        <p:nvSpPr>
          <p:cNvPr id="38" name="Rounded Rectangle 37">
            <a:extLst>
              <a:ext uri="{FF2B5EF4-FFF2-40B4-BE49-F238E27FC236}">
                <a16:creationId xmlns:a16="http://schemas.microsoft.com/office/drawing/2014/main" id="{88ABBC9A-AA62-5B26-0674-2E2EFFC2CCC7}"/>
              </a:ext>
            </a:extLst>
          </p:cNvPr>
          <p:cNvSpPr>
            <a:spLocks/>
          </p:cNvSpPr>
          <p:nvPr/>
        </p:nvSpPr>
        <p:spPr>
          <a:xfrm>
            <a:off x="8963025" y="4196518"/>
            <a:ext cx="2720975" cy="1937162"/>
          </a:xfrm>
          <a:prstGeom prst="roundRect">
            <a:avLst>
              <a:gd name="adj" fmla="val 3466"/>
            </a:avLst>
          </a:prstGeom>
          <a:solidFill>
            <a:srgbClr val="EAD3FB"/>
          </a:solidFill>
          <a:ln>
            <a:solidFill>
              <a:srgbClr val="3D0D3E"/>
            </a:solidFill>
          </a:ln>
        </p:spPr>
        <p:style>
          <a:lnRef idx="2">
            <a:schemeClr val="accent1">
              <a:shade val="15000"/>
            </a:schemeClr>
          </a:lnRef>
          <a:fillRef idx="1">
            <a:schemeClr val="accent1"/>
          </a:fillRef>
          <a:effectRef idx="0">
            <a:schemeClr val="accent1"/>
          </a:effectRef>
          <a:fontRef idx="minor">
            <a:schemeClr val="lt1"/>
          </a:fontRef>
        </p:style>
        <p:txBody>
          <a:bodyPr tIns="822960" bIns="91440" rtlCol="0" anchor="t" anchorCtr="0"/>
          <a:lstStyle/>
          <a:p>
            <a:pPr algn="ctr"/>
            <a:r>
              <a:rPr lang="en-US" sz="1600" dirty="0">
                <a:solidFill>
                  <a:schemeClr val="tx1"/>
                </a:solidFill>
                <a:latin typeface="Aptos" panose="020B0004020202020204" pitchFamily="34" charset="0"/>
                <a:ea typeface="Arial" pitchFamily="34" charset="-122"/>
                <a:cs typeface="Arial" pitchFamily="34" charset="-120"/>
              </a:rPr>
              <a:t>Stricter documentation rules begin.</a:t>
            </a:r>
            <a:br>
              <a:rPr lang="en-US" sz="1600" dirty="0">
                <a:solidFill>
                  <a:schemeClr val="tx1"/>
                </a:solidFill>
                <a:latin typeface="Aptos" panose="020B0004020202020204" pitchFamily="34" charset="0"/>
                <a:ea typeface="Arial" pitchFamily="34" charset="-122"/>
                <a:cs typeface="Arial" pitchFamily="34" charset="-120"/>
              </a:rPr>
            </a:br>
            <a:br>
              <a:rPr lang="en-US" sz="1600" dirty="0">
                <a:solidFill>
                  <a:schemeClr val="tx1"/>
                </a:solidFill>
                <a:latin typeface="Aptos" panose="020B0004020202020204" pitchFamily="34" charset="0"/>
                <a:ea typeface="Arial" pitchFamily="34" charset="-122"/>
                <a:cs typeface="Arial" pitchFamily="34" charset="-120"/>
              </a:rPr>
            </a:br>
            <a:endParaRPr lang="en-US" sz="1600" dirty="0">
              <a:solidFill>
                <a:schemeClr val="tx1"/>
              </a:solidFill>
              <a:latin typeface="Aptos" panose="020B0004020202020204" pitchFamily="34" charset="0"/>
              <a:ea typeface="Arial" charset="0"/>
              <a:cs typeface="Arial" charset="0"/>
            </a:endParaRPr>
          </a:p>
        </p:txBody>
      </p:sp>
      <p:sp>
        <p:nvSpPr>
          <p:cNvPr id="39" name="Rounded Rectangle 38">
            <a:extLst>
              <a:ext uri="{FF2B5EF4-FFF2-40B4-BE49-F238E27FC236}">
                <a16:creationId xmlns:a16="http://schemas.microsoft.com/office/drawing/2014/main" id="{9D1F8385-A833-12E1-43A2-C872586112F9}"/>
              </a:ext>
            </a:extLst>
          </p:cNvPr>
          <p:cNvSpPr/>
          <p:nvPr/>
        </p:nvSpPr>
        <p:spPr>
          <a:xfrm>
            <a:off x="457200" y="1745908"/>
            <a:ext cx="2720975" cy="713347"/>
          </a:xfrm>
          <a:prstGeom prst="roundRect">
            <a:avLst>
              <a:gd name="adj" fmla="val 12359"/>
            </a:avLst>
          </a:prstGeom>
          <a:solidFill>
            <a:srgbClr val="863388"/>
          </a:solidFill>
          <a:ln>
            <a:solidFill>
              <a:srgbClr val="86338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Aptos" panose="020B0004020202020204" pitchFamily="34" charset="0"/>
              </a:rPr>
              <a:t>Now to </a:t>
            </a:r>
            <a:br>
              <a:rPr lang="en-US" b="1" dirty="0">
                <a:latin typeface="Aptos" panose="020B0004020202020204" pitchFamily="34" charset="0"/>
              </a:rPr>
            </a:br>
            <a:r>
              <a:rPr lang="en-US" b="1" dirty="0">
                <a:latin typeface="Aptos" panose="020B0004020202020204" pitchFamily="34" charset="0"/>
              </a:rPr>
              <a:t>December 31, 2026</a:t>
            </a:r>
          </a:p>
        </p:txBody>
      </p:sp>
      <p:sp>
        <p:nvSpPr>
          <p:cNvPr id="42" name="Rounded Rectangle 41">
            <a:extLst>
              <a:ext uri="{FF2B5EF4-FFF2-40B4-BE49-F238E27FC236}">
                <a16:creationId xmlns:a16="http://schemas.microsoft.com/office/drawing/2014/main" id="{CCB3961F-A11B-647D-0211-DAA41F94F141}"/>
              </a:ext>
            </a:extLst>
          </p:cNvPr>
          <p:cNvSpPr/>
          <p:nvPr/>
        </p:nvSpPr>
        <p:spPr>
          <a:xfrm>
            <a:off x="3298057" y="1745908"/>
            <a:ext cx="2720975" cy="713347"/>
          </a:xfrm>
          <a:prstGeom prst="roundRect">
            <a:avLst>
              <a:gd name="adj" fmla="val 12359"/>
            </a:avLst>
          </a:prstGeom>
          <a:solidFill>
            <a:srgbClr val="77287F"/>
          </a:solidFill>
          <a:ln>
            <a:solidFill>
              <a:srgbClr val="7728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Aptos" panose="020B0004020202020204" pitchFamily="34" charset="0"/>
              </a:rPr>
              <a:t>Before January 1, 2027</a:t>
            </a:r>
          </a:p>
        </p:txBody>
      </p:sp>
      <p:sp>
        <p:nvSpPr>
          <p:cNvPr id="43" name="Rounded Rectangle 42">
            <a:extLst>
              <a:ext uri="{FF2B5EF4-FFF2-40B4-BE49-F238E27FC236}">
                <a16:creationId xmlns:a16="http://schemas.microsoft.com/office/drawing/2014/main" id="{C115103C-7E06-6EA5-E4BF-A123C61ACBFD}"/>
              </a:ext>
            </a:extLst>
          </p:cNvPr>
          <p:cNvSpPr/>
          <p:nvPr/>
        </p:nvSpPr>
        <p:spPr>
          <a:xfrm>
            <a:off x="6135330" y="1745908"/>
            <a:ext cx="2720975" cy="713347"/>
          </a:xfrm>
          <a:prstGeom prst="roundRect">
            <a:avLst>
              <a:gd name="adj" fmla="val 12359"/>
            </a:avLst>
          </a:prstGeom>
          <a:solidFill>
            <a:srgbClr val="6C186F"/>
          </a:solidFill>
          <a:ln>
            <a:solidFill>
              <a:srgbClr val="771B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Aptos" panose="020B0004020202020204" pitchFamily="34" charset="0"/>
              </a:rPr>
              <a:t>January 1, 2027</a:t>
            </a:r>
          </a:p>
        </p:txBody>
      </p:sp>
      <p:sp>
        <p:nvSpPr>
          <p:cNvPr id="44" name="Rounded Rectangle 43">
            <a:extLst>
              <a:ext uri="{FF2B5EF4-FFF2-40B4-BE49-F238E27FC236}">
                <a16:creationId xmlns:a16="http://schemas.microsoft.com/office/drawing/2014/main" id="{5B62AC47-AD83-1747-EF02-3E6719D6D741}"/>
              </a:ext>
            </a:extLst>
          </p:cNvPr>
          <p:cNvSpPr/>
          <p:nvPr/>
        </p:nvSpPr>
        <p:spPr>
          <a:xfrm>
            <a:off x="8967020" y="1745908"/>
            <a:ext cx="2720975" cy="713347"/>
          </a:xfrm>
          <a:prstGeom prst="roundRect">
            <a:avLst>
              <a:gd name="adj" fmla="val 12359"/>
            </a:avLst>
          </a:prstGeom>
          <a:solidFill>
            <a:srgbClr val="611662"/>
          </a:solidFill>
          <a:ln>
            <a:solidFill>
              <a:srgbClr val="6C186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Aptos" panose="020B0004020202020204" pitchFamily="34" charset="0"/>
              </a:rPr>
              <a:t>January 2027</a:t>
            </a:r>
          </a:p>
        </p:txBody>
      </p:sp>
      <p:sp>
        <p:nvSpPr>
          <p:cNvPr id="46" name="Rounded Rectangle 45">
            <a:extLst>
              <a:ext uri="{FF2B5EF4-FFF2-40B4-BE49-F238E27FC236}">
                <a16:creationId xmlns:a16="http://schemas.microsoft.com/office/drawing/2014/main" id="{7A48CFCA-742F-F3F2-60A3-86DD50D71424}"/>
              </a:ext>
            </a:extLst>
          </p:cNvPr>
          <p:cNvSpPr/>
          <p:nvPr/>
        </p:nvSpPr>
        <p:spPr>
          <a:xfrm>
            <a:off x="457200" y="4206418"/>
            <a:ext cx="2720975" cy="713347"/>
          </a:xfrm>
          <a:prstGeom prst="roundRect">
            <a:avLst>
              <a:gd name="adj" fmla="val 12359"/>
            </a:avLst>
          </a:prstGeom>
          <a:solidFill>
            <a:srgbClr val="541455"/>
          </a:solidFill>
          <a:ln>
            <a:solidFill>
              <a:srgbClr val="6116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Aptos" panose="020B0004020202020204" pitchFamily="34" charset="0"/>
              </a:rPr>
              <a:t>February 2027</a:t>
            </a:r>
          </a:p>
        </p:txBody>
      </p:sp>
      <p:sp>
        <p:nvSpPr>
          <p:cNvPr id="47" name="Rounded Rectangle 46">
            <a:extLst>
              <a:ext uri="{FF2B5EF4-FFF2-40B4-BE49-F238E27FC236}">
                <a16:creationId xmlns:a16="http://schemas.microsoft.com/office/drawing/2014/main" id="{68213A3F-298A-96DE-1373-DB274F96E00A}"/>
              </a:ext>
            </a:extLst>
          </p:cNvPr>
          <p:cNvSpPr/>
          <p:nvPr/>
        </p:nvSpPr>
        <p:spPr>
          <a:xfrm>
            <a:off x="3298057" y="4206418"/>
            <a:ext cx="2720975" cy="713347"/>
          </a:xfrm>
          <a:prstGeom prst="roundRect">
            <a:avLst>
              <a:gd name="adj" fmla="val 12359"/>
            </a:avLst>
          </a:prstGeom>
          <a:solidFill>
            <a:srgbClr val="48114A"/>
          </a:solidFill>
          <a:ln>
            <a:solidFill>
              <a:srgbClr val="54145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Aptos" panose="020B0004020202020204" pitchFamily="34" charset="0"/>
              </a:rPr>
              <a:t>End of March 2027</a:t>
            </a:r>
          </a:p>
        </p:txBody>
      </p:sp>
      <p:sp>
        <p:nvSpPr>
          <p:cNvPr id="48" name="Rounded Rectangle 47">
            <a:extLst>
              <a:ext uri="{FF2B5EF4-FFF2-40B4-BE49-F238E27FC236}">
                <a16:creationId xmlns:a16="http://schemas.microsoft.com/office/drawing/2014/main" id="{13A42CEF-D170-6286-1435-035F710411F5}"/>
              </a:ext>
            </a:extLst>
          </p:cNvPr>
          <p:cNvSpPr/>
          <p:nvPr/>
        </p:nvSpPr>
        <p:spPr>
          <a:xfrm>
            <a:off x="6135330" y="4206418"/>
            <a:ext cx="2720975" cy="713347"/>
          </a:xfrm>
          <a:prstGeom prst="roundRect">
            <a:avLst>
              <a:gd name="adj" fmla="val 12359"/>
            </a:avLst>
          </a:prstGeom>
          <a:solidFill>
            <a:srgbClr val="3D0D3E"/>
          </a:solidFill>
          <a:ln>
            <a:solidFill>
              <a:srgbClr val="4811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Aptos" panose="020B0004020202020204" pitchFamily="34" charset="0"/>
              </a:rPr>
              <a:t>Every Month After</a:t>
            </a:r>
          </a:p>
        </p:txBody>
      </p:sp>
      <p:sp>
        <p:nvSpPr>
          <p:cNvPr id="49" name="Rounded Rectangle 48">
            <a:extLst>
              <a:ext uri="{FF2B5EF4-FFF2-40B4-BE49-F238E27FC236}">
                <a16:creationId xmlns:a16="http://schemas.microsoft.com/office/drawing/2014/main" id="{E433F74E-FF70-CD91-D0AF-B8C4DFE839CF}"/>
              </a:ext>
            </a:extLst>
          </p:cNvPr>
          <p:cNvSpPr/>
          <p:nvPr/>
        </p:nvSpPr>
        <p:spPr>
          <a:xfrm>
            <a:off x="8967020" y="4206418"/>
            <a:ext cx="2720975" cy="713347"/>
          </a:xfrm>
          <a:prstGeom prst="roundRect">
            <a:avLst>
              <a:gd name="adj" fmla="val 12359"/>
            </a:avLst>
          </a:prstGeom>
          <a:solidFill>
            <a:srgbClr val="2F0A2F"/>
          </a:solidFill>
          <a:ln>
            <a:solidFill>
              <a:srgbClr val="3D0D3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latin typeface="Aptos" panose="020B0004020202020204" pitchFamily="34" charset="0"/>
              </a:rPr>
              <a:t>January 2028</a:t>
            </a:r>
          </a:p>
        </p:txBody>
      </p:sp>
      <p:grpSp>
        <p:nvGrpSpPr>
          <p:cNvPr id="8" name="Group 7">
            <a:extLst>
              <a:ext uri="{FF2B5EF4-FFF2-40B4-BE49-F238E27FC236}">
                <a16:creationId xmlns:a16="http://schemas.microsoft.com/office/drawing/2014/main" id="{88C35754-25EF-3DE7-D542-BD4ADAE963F7}"/>
              </a:ext>
            </a:extLst>
          </p:cNvPr>
          <p:cNvGrpSpPr>
            <a:grpSpLocks noChangeAspect="1"/>
          </p:cNvGrpSpPr>
          <p:nvPr/>
        </p:nvGrpSpPr>
        <p:grpSpPr>
          <a:xfrm rot="16200000">
            <a:off x="5893571" y="2878673"/>
            <a:ext cx="365760" cy="365760"/>
            <a:chOff x="3923308" y="3578415"/>
            <a:chExt cx="195089" cy="195089"/>
          </a:xfrm>
        </p:grpSpPr>
        <p:sp>
          <p:nvSpPr>
            <p:cNvPr id="9" name="Rounded Rectangle 8">
              <a:extLst>
                <a:ext uri="{FF2B5EF4-FFF2-40B4-BE49-F238E27FC236}">
                  <a16:creationId xmlns:a16="http://schemas.microsoft.com/office/drawing/2014/main" id="{33DB537D-4961-C9EF-0758-2D888ED73869}"/>
                </a:ext>
              </a:extLst>
            </p:cNvPr>
            <p:cNvSpPr/>
            <p:nvPr/>
          </p:nvSpPr>
          <p:spPr>
            <a:xfrm>
              <a:off x="3923308" y="3578415"/>
              <a:ext cx="195089" cy="195089"/>
            </a:xfrm>
            <a:prstGeom prst="roundRect">
              <a:avLst>
                <a:gd name="adj" fmla="val 50000"/>
              </a:avLst>
            </a:prstGeom>
            <a:solidFill>
              <a:srgbClr val="6C186F"/>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0" name="Picture 9">
              <a:extLst>
                <a:ext uri="{FF2B5EF4-FFF2-40B4-BE49-F238E27FC236}">
                  <a16:creationId xmlns:a16="http://schemas.microsoft.com/office/drawing/2014/main" id="{20ED43B4-C660-191A-1085-DD64C7ACF593}"/>
                </a:ext>
              </a:extLst>
            </p:cNvPr>
            <p:cNvPicPr>
              <a:picLocks noChangeAspect="1"/>
            </p:cNvPicPr>
            <p:nvPr/>
          </p:nvPicPr>
          <p:blipFill>
            <a:blip r:embed="rId3" cstate="screen">
              <a:duotone>
                <a:prstClr val="black"/>
                <a:schemeClr val="bg1">
                  <a:tint val="45000"/>
                  <a:satMod val="400000"/>
                </a:schemeClr>
              </a:duotone>
              <a:extLst>
                <a:ext uri="{BEBA8EAE-BF5A-486C-A8C5-ECC9F3942E4B}">
                  <a14:imgProps xmlns:a14="http://schemas.microsoft.com/office/drawing/2010/main">
                    <a14:imgLayer r:embed="rId4">
                      <a14:imgEffect>
                        <a14:saturation sat="0"/>
                      </a14:imgEffect>
                      <a14:imgEffect>
                        <a14:brightnessContrast bright="100000"/>
                      </a14:imgEffect>
                    </a14:imgLayer>
                  </a14:imgProps>
                </a:ext>
                <a:ext uri="{28A0092B-C50C-407E-A947-70E740481C1C}">
                  <a14:useLocalDpi xmlns:a14="http://schemas.microsoft.com/office/drawing/2010/main"/>
                </a:ext>
              </a:extLst>
            </a:blip>
            <a:srcRect t="-3866" b="-1"/>
            <a:stretch>
              <a:fillRect/>
            </a:stretch>
          </p:blipFill>
          <p:spPr>
            <a:xfrm rot="5400000">
              <a:off x="3964017" y="3631574"/>
              <a:ext cx="113668" cy="88773"/>
            </a:xfrm>
            <a:prstGeom prst="rect">
              <a:avLst/>
            </a:prstGeom>
          </p:spPr>
        </p:pic>
      </p:grpSp>
      <p:grpSp>
        <p:nvGrpSpPr>
          <p:cNvPr id="11" name="Group 10">
            <a:extLst>
              <a:ext uri="{FF2B5EF4-FFF2-40B4-BE49-F238E27FC236}">
                <a16:creationId xmlns:a16="http://schemas.microsoft.com/office/drawing/2014/main" id="{AAB610CF-7C5E-A5E4-3937-7D586871CDB5}"/>
              </a:ext>
            </a:extLst>
          </p:cNvPr>
          <p:cNvGrpSpPr>
            <a:grpSpLocks noChangeAspect="1"/>
          </p:cNvGrpSpPr>
          <p:nvPr/>
        </p:nvGrpSpPr>
        <p:grpSpPr>
          <a:xfrm rot="16200000">
            <a:off x="8719899" y="2878673"/>
            <a:ext cx="365760" cy="365760"/>
            <a:chOff x="3923308" y="3578415"/>
            <a:chExt cx="195089" cy="195089"/>
          </a:xfrm>
        </p:grpSpPr>
        <p:sp>
          <p:nvSpPr>
            <p:cNvPr id="12" name="Rounded Rectangle 11">
              <a:extLst>
                <a:ext uri="{FF2B5EF4-FFF2-40B4-BE49-F238E27FC236}">
                  <a16:creationId xmlns:a16="http://schemas.microsoft.com/office/drawing/2014/main" id="{B11779C0-60D1-0E47-2AA3-E038186B2541}"/>
                </a:ext>
              </a:extLst>
            </p:cNvPr>
            <p:cNvSpPr/>
            <p:nvPr/>
          </p:nvSpPr>
          <p:spPr>
            <a:xfrm>
              <a:off x="3923308" y="3578415"/>
              <a:ext cx="195089" cy="195089"/>
            </a:xfrm>
            <a:prstGeom prst="roundRect">
              <a:avLst>
                <a:gd name="adj" fmla="val 50000"/>
              </a:avLst>
            </a:prstGeom>
            <a:solidFill>
              <a:srgbClr val="611662"/>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3" name="Picture 12">
              <a:extLst>
                <a:ext uri="{FF2B5EF4-FFF2-40B4-BE49-F238E27FC236}">
                  <a16:creationId xmlns:a16="http://schemas.microsoft.com/office/drawing/2014/main" id="{43AF5789-C4B6-2E38-55E9-95E875F5621E}"/>
                </a:ext>
              </a:extLst>
            </p:cNvPr>
            <p:cNvPicPr>
              <a:picLocks noChangeAspect="1"/>
            </p:cNvPicPr>
            <p:nvPr/>
          </p:nvPicPr>
          <p:blipFill>
            <a:blip r:embed="rId3" cstate="screen">
              <a:duotone>
                <a:prstClr val="black"/>
                <a:schemeClr val="bg1">
                  <a:tint val="45000"/>
                  <a:satMod val="400000"/>
                </a:schemeClr>
              </a:duotone>
              <a:extLst>
                <a:ext uri="{BEBA8EAE-BF5A-486C-A8C5-ECC9F3942E4B}">
                  <a14:imgProps xmlns:a14="http://schemas.microsoft.com/office/drawing/2010/main">
                    <a14:imgLayer r:embed="rId4">
                      <a14:imgEffect>
                        <a14:saturation sat="0"/>
                      </a14:imgEffect>
                      <a14:imgEffect>
                        <a14:brightnessContrast bright="100000"/>
                      </a14:imgEffect>
                    </a14:imgLayer>
                  </a14:imgProps>
                </a:ext>
                <a:ext uri="{28A0092B-C50C-407E-A947-70E740481C1C}">
                  <a14:useLocalDpi xmlns:a14="http://schemas.microsoft.com/office/drawing/2010/main"/>
                </a:ext>
              </a:extLst>
            </a:blip>
            <a:srcRect t="-3866" b="-1"/>
            <a:stretch>
              <a:fillRect/>
            </a:stretch>
          </p:blipFill>
          <p:spPr>
            <a:xfrm rot="5400000">
              <a:off x="3964017" y="3631574"/>
              <a:ext cx="113668" cy="88773"/>
            </a:xfrm>
            <a:prstGeom prst="rect">
              <a:avLst/>
            </a:prstGeom>
          </p:spPr>
        </p:pic>
      </p:grpSp>
      <p:grpSp>
        <p:nvGrpSpPr>
          <p:cNvPr id="17" name="Group 16">
            <a:extLst>
              <a:ext uri="{FF2B5EF4-FFF2-40B4-BE49-F238E27FC236}">
                <a16:creationId xmlns:a16="http://schemas.microsoft.com/office/drawing/2014/main" id="{42B5FD77-13C4-8D09-1A89-47226CF37BE6}"/>
              </a:ext>
            </a:extLst>
          </p:cNvPr>
          <p:cNvGrpSpPr>
            <a:grpSpLocks noChangeAspect="1"/>
          </p:cNvGrpSpPr>
          <p:nvPr/>
        </p:nvGrpSpPr>
        <p:grpSpPr>
          <a:xfrm rot="16200000">
            <a:off x="3053388" y="5345354"/>
            <a:ext cx="365760" cy="365760"/>
            <a:chOff x="3923308" y="3578415"/>
            <a:chExt cx="195089" cy="195089"/>
          </a:xfrm>
        </p:grpSpPr>
        <p:sp>
          <p:nvSpPr>
            <p:cNvPr id="18" name="Rounded Rectangle 17">
              <a:extLst>
                <a:ext uri="{FF2B5EF4-FFF2-40B4-BE49-F238E27FC236}">
                  <a16:creationId xmlns:a16="http://schemas.microsoft.com/office/drawing/2014/main" id="{870265D0-D6D7-12D4-2576-7B424FA48658}"/>
                </a:ext>
              </a:extLst>
            </p:cNvPr>
            <p:cNvSpPr/>
            <p:nvPr/>
          </p:nvSpPr>
          <p:spPr>
            <a:xfrm>
              <a:off x="3923308" y="3578415"/>
              <a:ext cx="195089" cy="195089"/>
            </a:xfrm>
            <a:prstGeom prst="roundRect">
              <a:avLst>
                <a:gd name="adj" fmla="val 50000"/>
              </a:avLst>
            </a:prstGeom>
            <a:solidFill>
              <a:srgbClr val="541455"/>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9" name="Picture 18">
              <a:extLst>
                <a:ext uri="{FF2B5EF4-FFF2-40B4-BE49-F238E27FC236}">
                  <a16:creationId xmlns:a16="http://schemas.microsoft.com/office/drawing/2014/main" id="{C357D288-0D30-3E31-2801-EBF0063E5075}"/>
                </a:ext>
              </a:extLst>
            </p:cNvPr>
            <p:cNvPicPr>
              <a:picLocks noChangeAspect="1"/>
            </p:cNvPicPr>
            <p:nvPr/>
          </p:nvPicPr>
          <p:blipFill>
            <a:blip r:embed="rId3" cstate="screen">
              <a:duotone>
                <a:prstClr val="black"/>
                <a:schemeClr val="bg1">
                  <a:tint val="45000"/>
                  <a:satMod val="400000"/>
                </a:schemeClr>
              </a:duotone>
              <a:extLst>
                <a:ext uri="{BEBA8EAE-BF5A-486C-A8C5-ECC9F3942E4B}">
                  <a14:imgProps xmlns:a14="http://schemas.microsoft.com/office/drawing/2010/main">
                    <a14:imgLayer r:embed="rId4">
                      <a14:imgEffect>
                        <a14:saturation sat="0"/>
                      </a14:imgEffect>
                      <a14:imgEffect>
                        <a14:brightnessContrast bright="100000"/>
                      </a14:imgEffect>
                    </a14:imgLayer>
                  </a14:imgProps>
                </a:ext>
                <a:ext uri="{28A0092B-C50C-407E-A947-70E740481C1C}">
                  <a14:useLocalDpi xmlns:a14="http://schemas.microsoft.com/office/drawing/2010/main"/>
                </a:ext>
              </a:extLst>
            </a:blip>
            <a:srcRect t="-3866" b="-1"/>
            <a:stretch>
              <a:fillRect/>
            </a:stretch>
          </p:blipFill>
          <p:spPr>
            <a:xfrm rot="5400000">
              <a:off x="3964017" y="3631574"/>
              <a:ext cx="113668" cy="88773"/>
            </a:xfrm>
            <a:prstGeom prst="rect">
              <a:avLst/>
            </a:prstGeom>
          </p:spPr>
        </p:pic>
      </p:grpSp>
      <p:grpSp>
        <p:nvGrpSpPr>
          <p:cNvPr id="20" name="Group 19">
            <a:extLst>
              <a:ext uri="{FF2B5EF4-FFF2-40B4-BE49-F238E27FC236}">
                <a16:creationId xmlns:a16="http://schemas.microsoft.com/office/drawing/2014/main" id="{DB0A84F0-E41E-0A10-0091-951F15D6D403}"/>
              </a:ext>
            </a:extLst>
          </p:cNvPr>
          <p:cNvGrpSpPr>
            <a:grpSpLocks noChangeAspect="1"/>
          </p:cNvGrpSpPr>
          <p:nvPr/>
        </p:nvGrpSpPr>
        <p:grpSpPr>
          <a:xfrm rot="16200000">
            <a:off x="5893571" y="5345354"/>
            <a:ext cx="365760" cy="365760"/>
            <a:chOff x="3923308" y="3578415"/>
            <a:chExt cx="195089" cy="195089"/>
          </a:xfrm>
        </p:grpSpPr>
        <p:sp>
          <p:nvSpPr>
            <p:cNvPr id="21" name="Rounded Rectangle 20">
              <a:extLst>
                <a:ext uri="{FF2B5EF4-FFF2-40B4-BE49-F238E27FC236}">
                  <a16:creationId xmlns:a16="http://schemas.microsoft.com/office/drawing/2014/main" id="{BD06FB3B-E2F7-3B0C-5822-9A64666BD869}"/>
                </a:ext>
              </a:extLst>
            </p:cNvPr>
            <p:cNvSpPr/>
            <p:nvPr/>
          </p:nvSpPr>
          <p:spPr>
            <a:xfrm>
              <a:off x="3923308" y="3578415"/>
              <a:ext cx="195089" cy="195089"/>
            </a:xfrm>
            <a:prstGeom prst="roundRect">
              <a:avLst>
                <a:gd name="adj" fmla="val 50000"/>
              </a:avLst>
            </a:prstGeom>
            <a:solidFill>
              <a:srgbClr val="48114A"/>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22" name="Picture 21">
              <a:extLst>
                <a:ext uri="{FF2B5EF4-FFF2-40B4-BE49-F238E27FC236}">
                  <a16:creationId xmlns:a16="http://schemas.microsoft.com/office/drawing/2014/main" id="{AEE5A475-8745-8724-C425-2C85D7F54072}"/>
                </a:ext>
              </a:extLst>
            </p:cNvPr>
            <p:cNvPicPr>
              <a:picLocks noChangeAspect="1"/>
            </p:cNvPicPr>
            <p:nvPr/>
          </p:nvPicPr>
          <p:blipFill>
            <a:blip r:embed="rId3" cstate="screen">
              <a:duotone>
                <a:prstClr val="black"/>
                <a:schemeClr val="bg1">
                  <a:tint val="45000"/>
                  <a:satMod val="400000"/>
                </a:schemeClr>
              </a:duotone>
              <a:extLst>
                <a:ext uri="{BEBA8EAE-BF5A-486C-A8C5-ECC9F3942E4B}">
                  <a14:imgProps xmlns:a14="http://schemas.microsoft.com/office/drawing/2010/main">
                    <a14:imgLayer r:embed="rId4">
                      <a14:imgEffect>
                        <a14:saturation sat="0"/>
                      </a14:imgEffect>
                      <a14:imgEffect>
                        <a14:brightnessContrast bright="100000"/>
                      </a14:imgEffect>
                    </a14:imgLayer>
                  </a14:imgProps>
                </a:ext>
                <a:ext uri="{28A0092B-C50C-407E-A947-70E740481C1C}">
                  <a14:useLocalDpi xmlns:a14="http://schemas.microsoft.com/office/drawing/2010/main"/>
                </a:ext>
              </a:extLst>
            </a:blip>
            <a:srcRect t="-3866" b="-1"/>
            <a:stretch>
              <a:fillRect/>
            </a:stretch>
          </p:blipFill>
          <p:spPr>
            <a:xfrm rot="5400000">
              <a:off x="3964017" y="3631574"/>
              <a:ext cx="113668" cy="88773"/>
            </a:xfrm>
            <a:prstGeom prst="rect">
              <a:avLst/>
            </a:prstGeom>
          </p:spPr>
        </p:pic>
      </p:grpSp>
      <p:grpSp>
        <p:nvGrpSpPr>
          <p:cNvPr id="23" name="Group 22">
            <a:extLst>
              <a:ext uri="{FF2B5EF4-FFF2-40B4-BE49-F238E27FC236}">
                <a16:creationId xmlns:a16="http://schemas.microsoft.com/office/drawing/2014/main" id="{51CE2023-56E5-7F74-F08A-97459C01AF88}"/>
              </a:ext>
            </a:extLst>
          </p:cNvPr>
          <p:cNvGrpSpPr>
            <a:grpSpLocks noChangeAspect="1"/>
          </p:cNvGrpSpPr>
          <p:nvPr/>
        </p:nvGrpSpPr>
        <p:grpSpPr>
          <a:xfrm rot="16200000">
            <a:off x="8719899" y="5345354"/>
            <a:ext cx="365760" cy="365760"/>
            <a:chOff x="3923308" y="3578415"/>
            <a:chExt cx="195089" cy="195089"/>
          </a:xfrm>
        </p:grpSpPr>
        <p:sp>
          <p:nvSpPr>
            <p:cNvPr id="27" name="Rounded Rectangle 26">
              <a:extLst>
                <a:ext uri="{FF2B5EF4-FFF2-40B4-BE49-F238E27FC236}">
                  <a16:creationId xmlns:a16="http://schemas.microsoft.com/office/drawing/2014/main" id="{0DA2F40D-C74E-4F2D-0BC7-40D13A769118}"/>
                </a:ext>
              </a:extLst>
            </p:cNvPr>
            <p:cNvSpPr/>
            <p:nvPr/>
          </p:nvSpPr>
          <p:spPr>
            <a:xfrm>
              <a:off x="3923308" y="3578415"/>
              <a:ext cx="195089" cy="195089"/>
            </a:xfrm>
            <a:prstGeom prst="roundRect">
              <a:avLst>
                <a:gd name="adj" fmla="val 50000"/>
              </a:avLst>
            </a:prstGeom>
            <a:solidFill>
              <a:srgbClr val="3D0D3E"/>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28" name="Picture 27">
              <a:extLst>
                <a:ext uri="{FF2B5EF4-FFF2-40B4-BE49-F238E27FC236}">
                  <a16:creationId xmlns:a16="http://schemas.microsoft.com/office/drawing/2014/main" id="{15C4DCF9-13DA-B069-7CCF-15DF8EC16EE6}"/>
                </a:ext>
              </a:extLst>
            </p:cNvPr>
            <p:cNvPicPr>
              <a:picLocks noChangeAspect="1"/>
            </p:cNvPicPr>
            <p:nvPr/>
          </p:nvPicPr>
          <p:blipFill>
            <a:blip r:embed="rId3" cstate="screen">
              <a:duotone>
                <a:prstClr val="black"/>
                <a:schemeClr val="bg1">
                  <a:tint val="45000"/>
                  <a:satMod val="400000"/>
                </a:schemeClr>
              </a:duotone>
              <a:extLst>
                <a:ext uri="{BEBA8EAE-BF5A-486C-A8C5-ECC9F3942E4B}">
                  <a14:imgProps xmlns:a14="http://schemas.microsoft.com/office/drawing/2010/main">
                    <a14:imgLayer r:embed="rId4">
                      <a14:imgEffect>
                        <a14:saturation sat="0"/>
                      </a14:imgEffect>
                      <a14:imgEffect>
                        <a14:brightnessContrast bright="100000"/>
                      </a14:imgEffect>
                    </a14:imgLayer>
                  </a14:imgProps>
                </a:ext>
                <a:ext uri="{28A0092B-C50C-407E-A947-70E740481C1C}">
                  <a14:useLocalDpi xmlns:a14="http://schemas.microsoft.com/office/drawing/2010/main"/>
                </a:ext>
              </a:extLst>
            </a:blip>
            <a:srcRect t="-3866" b="-1"/>
            <a:stretch>
              <a:fillRect/>
            </a:stretch>
          </p:blipFill>
          <p:spPr>
            <a:xfrm rot="5400000">
              <a:off x="3964017" y="3631574"/>
              <a:ext cx="113668" cy="88773"/>
            </a:xfrm>
            <a:prstGeom prst="rect">
              <a:avLst/>
            </a:prstGeom>
          </p:spPr>
        </p:pic>
      </p:grpSp>
      <p:cxnSp>
        <p:nvCxnSpPr>
          <p:cNvPr id="36" name="Elbow Connector 35">
            <a:extLst>
              <a:ext uri="{FF2B5EF4-FFF2-40B4-BE49-F238E27FC236}">
                <a16:creationId xmlns:a16="http://schemas.microsoft.com/office/drawing/2014/main" id="{914B4594-14C4-D181-CBD8-1E79A22F9EA6}"/>
              </a:ext>
            </a:extLst>
          </p:cNvPr>
          <p:cNvCxnSpPr>
            <a:stCxn id="32" idx="2"/>
            <a:endCxn id="46" idx="0"/>
          </p:cNvCxnSpPr>
          <p:nvPr/>
        </p:nvCxnSpPr>
        <p:spPr>
          <a:xfrm rot="5400000">
            <a:off x="5830829" y="-286267"/>
            <a:ext cx="479545" cy="8505825"/>
          </a:xfrm>
          <a:prstGeom prst="bentConnector3">
            <a:avLst/>
          </a:prstGeom>
          <a:ln>
            <a:solidFill>
              <a:srgbClr val="611662"/>
            </a:solidFill>
          </a:ln>
        </p:spPr>
        <p:style>
          <a:lnRef idx="2">
            <a:schemeClr val="accent1"/>
          </a:lnRef>
          <a:fillRef idx="0">
            <a:schemeClr val="accent1"/>
          </a:fillRef>
          <a:effectRef idx="1">
            <a:schemeClr val="accent1"/>
          </a:effectRef>
          <a:fontRef idx="minor">
            <a:schemeClr val="tx1"/>
          </a:fontRef>
        </p:style>
      </p:cxnSp>
      <p:grpSp>
        <p:nvGrpSpPr>
          <p:cNvPr id="41" name="Group 40">
            <a:extLst>
              <a:ext uri="{FF2B5EF4-FFF2-40B4-BE49-F238E27FC236}">
                <a16:creationId xmlns:a16="http://schemas.microsoft.com/office/drawing/2014/main" id="{4D882C17-B6BE-6500-DD9C-4C44A43DB0D9}"/>
              </a:ext>
            </a:extLst>
          </p:cNvPr>
          <p:cNvGrpSpPr>
            <a:grpSpLocks noChangeAspect="1"/>
          </p:cNvGrpSpPr>
          <p:nvPr/>
        </p:nvGrpSpPr>
        <p:grpSpPr>
          <a:xfrm rot="16200000">
            <a:off x="3053388" y="2820820"/>
            <a:ext cx="365760" cy="365760"/>
            <a:chOff x="3923308" y="3578415"/>
            <a:chExt cx="195089" cy="195089"/>
          </a:xfrm>
        </p:grpSpPr>
        <p:sp>
          <p:nvSpPr>
            <p:cNvPr id="45" name="Rounded Rectangle 44">
              <a:extLst>
                <a:ext uri="{FF2B5EF4-FFF2-40B4-BE49-F238E27FC236}">
                  <a16:creationId xmlns:a16="http://schemas.microsoft.com/office/drawing/2014/main" id="{05622967-DC0A-6AD8-CF1D-6734798A6B1A}"/>
                </a:ext>
              </a:extLst>
            </p:cNvPr>
            <p:cNvSpPr/>
            <p:nvPr/>
          </p:nvSpPr>
          <p:spPr>
            <a:xfrm>
              <a:off x="3923308" y="3578415"/>
              <a:ext cx="195089" cy="195089"/>
            </a:xfrm>
            <a:prstGeom prst="roundRect">
              <a:avLst>
                <a:gd name="adj" fmla="val 50000"/>
              </a:avLst>
            </a:prstGeom>
            <a:solidFill>
              <a:srgbClr val="77287F"/>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50" name="Picture 49">
              <a:extLst>
                <a:ext uri="{FF2B5EF4-FFF2-40B4-BE49-F238E27FC236}">
                  <a16:creationId xmlns:a16="http://schemas.microsoft.com/office/drawing/2014/main" id="{5300A68B-BA4F-7745-CD4A-59C11895FCEF}"/>
                </a:ext>
              </a:extLst>
            </p:cNvPr>
            <p:cNvPicPr>
              <a:picLocks noChangeAspect="1"/>
            </p:cNvPicPr>
            <p:nvPr/>
          </p:nvPicPr>
          <p:blipFill>
            <a:blip r:embed="rId3" cstate="screen">
              <a:duotone>
                <a:prstClr val="black"/>
                <a:schemeClr val="bg1">
                  <a:tint val="45000"/>
                  <a:satMod val="400000"/>
                </a:schemeClr>
              </a:duotone>
              <a:extLst>
                <a:ext uri="{BEBA8EAE-BF5A-486C-A8C5-ECC9F3942E4B}">
                  <a14:imgProps xmlns:a14="http://schemas.microsoft.com/office/drawing/2010/main">
                    <a14:imgLayer r:embed="rId4">
                      <a14:imgEffect>
                        <a14:saturation sat="0"/>
                      </a14:imgEffect>
                      <a14:imgEffect>
                        <a14:brightnessContrast bright="100000"/>
                      </a14:imgEffect>
                    </a14:imgLayer>
                  </a14:imgProps>
                </a:ext>
                <a:ext uri="{28A0092B-C50C-407E-A947-70E740481C1C}">
                  <a14:useLocalDpi xmlns:a14="http://schemas.microsoft.com/office/drawing/2010/main"/>
                </a:ext>
              </a:extLst>
            </a:blip>
            <a:srcRect t="-3866" b="-1"/>
            <a:stretch>
              <a:fillRect/>
            </a:stretch>
          </p:blipFill>
          <p:spPr>
            <a:xfrm rot="5400000">
              <a:off x="3964017" y="3631574"/>
              <a:ext cx="113668" cy="88773"/>
            </a:xfrm>
            <a:prstGeom prst="rect">
              <a:avLst/>
            </a:prstGeom>
          </p:spPr>
        </p:pic>
      </p:grpSp>
      <p:grpSp>
        <p:nvGrpSpPr>
          <p:cNvPr id="51" name="Group 50">
            <a:extLst>
              <a:ext uri="{FF2B5EF4-FFF2-40B4-BE49-F238E27FC236}">
                <a16:creationId xmlns:a16="http://schemas.microsoft.com/office/drawing/2014/main" id="{5FA41E73-2F2B-3DB5-27A9-729A42966181}"/>
              </a:ext>
            </a:extLst>
          </p:cNvPr>
          <p:cNvGrpSpPr>
            <a:grpSpLocks noChangeAspect="1"/>
          </p:cNvGrpSpPr>
          <p:nvPr/>
        </p:nvGrpSpPr>
        <p:grpSpPr>
          <a:xfrm rot="5400000" flipH="1">
            <a:off x="9754709" y="3778815"/>
            <a:ext cx="365760" cy="365760"/>
            <a:chOff x="3923308" y="3578415"/>
            <a:chExt cx="195089" cy="195089"/>
          </a:xfrm>
        </p:grpSpPr>
        <p:sp>
          <p:nvSpPr>
            <p:cNvPr id="52" name="Rounded Rectangle 51">
              <a:extLst>
                <a:ext uri="{FF2B5EF4-FFF2-40B4-BE49-F238E27FC236}">
                  <a16:creationId xmlns:a16="http://schemas.microsoft.com/office/drawing/2014/main" id="{AD303578-4F5F-DF8B-DC75-F529BD3B650E}"/>
                </a:ext>
              </a:extLst>
            </p:cNvPr>
            <p:cNvSpPr/>
            <p:nvPr/>
          </p:nvSpPr>
          <p:spPr>
            <a:xfrm>
              <a:off x="3923308" y="3578415"/>
              <a:ext cx="195089" cy="195089"/>
            </a:xfrm>
            <a:prstGeom prst="roundRect">
              <a:avLst>
                <a:gd name="adj" fmla="val 50000"/>
              </a:avLst>
            </a:prstGeom>
            <a:solidFill>
              <a:srgbClr val="611662"/>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53" name="Picture 52">
              <a:extLst>
                <a:ext uri="{FF2B5EF4-FFF2-40B4-BE49-F238E27FC236}">
                  <a16:creationId xmlns:a16="http://schemas.microsoft.com/office/drawing/2014/main" id="{0956C8DE-381A-5FB9-1531-ABC88C6B6930}"/>
                </a:ext>
              </a:extLst>
            </p:cNvPr>
            <p:cNvPicPr>
              <a:picLocks noChangeAspect="1"/>
            </p:cNvPicPr>
            <p:nvPr/>
          </p:nvPicPr>
          <p:blipFill>
            <a:blip r:embed="rId3" cstate="screen">
              <a:duotone>
                <a:prstClr val="black"/>
                <a:schemeClr val="bg1">
                  <a:tint val="45000"/>
                  <a:satMod val="400000"/>
                </a:schemeClr>
              </a:duotone>
              <a:extLst>
                <a:ext uri="{BEBA8EAE-BF5A-486C-A8C5-ECC9F3942E4B}">
                  <a14:imgProps xmlns:a14="http://schemas.microsoft.com/office/drawing/2010/main">
                    <a14:imgLayer r:embed="rId4">
                      <a14:imgEffect>
                        <a14:saturation sat="0"/>
                      </a14:imgEffect>
                      <a14:imgEffect>
                        <a14:brightnessContrast bright="100000"/>
                      </a14:imgEffect>
                    </a14:imgLayer>
                  </a14:imgProps>
                </a:ext>
                <a:ext uri="{28A0092B-C50C-407E-A947-70E740481C1C}">
                  <a14:useLocalDpi xmlns:a14="http://schemas.microsoft.com/office/drawing/2010/main"/>
                </a:ext>
              </a:extLst>
            </a:blip>
            <a:srcRect t="-3866" b="-1"/>
            <a:stretch>
              <a:fillRect/>
            </a:stretch>
          </p:blipFill>
          <p:spPr>
            <a:xfrm rot="5400000">
              <a:off x="3964017" y="3631574"/>
              <a:ext cx="113668" cy="88773"/>
            </a:xfrm>
            <a:prstGeom prst="rect">
              <a:avLst/>
            </a:prstGeom>
          </p:spPr>
        </p:pic>
      </p:grpSp>
      <p:grpSp>
        <p:nvGrpSpPr>
          <p:cNvPr id="59" name="Group 58">
            <a:extLst>
              <a:ext uri="{FF2B5EF4-FFF2-40B4-BE49-F238E27FC236}">
                <a16:creationId xmlns:a16="http://schemas.microsoft.com/office/drawing/2014/main" id="{49A20005-C7FF-E6DC-F58F-F2AE49AC8808}"/>
              </a:ext>
            </a:extLst>
          </p:cNvPr>
          <p:cNvGrpSpPr>
            <a:grpSpLocks noChangeAspect="1"/>
          </p:cNvGrpSpPr>
          <p:nvPr/>
        </p:nvGrpSpPr>
        <p:grpSpPr>
          <a:xfrm rot="5400000" flipH="1">
            <a:off x="2314818" y="3778815"/>
            <a:ext cx="365760" cy="365760"/>
            <a:chOff x="3923308" y="3578415"/>
            <a:chExt cx="195089" cy="195089"/>
          </a:xfrm>
        </p:grpSpPr>
        <p:sp>
          <p:nvSpPr>
            <p:cNvPr id="60" name="Rounded Rectangle 59">
              <a:extLst>
                <a:ext uri="{FF2B5EF4-FFF2-40B4-BE49-F238E27FC236}">
                  <a16:creationId xmlns:a16="http://schemas.microsoft.com/office/drawing/2014/main" id="{C2320D7F-0343-C350-616C-CAE14C8B0625}"/>
                </a:ext>
              </a:extLst>
            </p:cNvPr>
            <p:cNvSpPr/>
            <p:nvPr/>
          </p:nvSpPr>
          <p:spPr>
            <a:xfrm>
              <a:off x="3923308" y="3578415"/>
              <a:ext cx="195089" cy="195089"/>
            </a:xfrm>
            <a:prstGeom prst="roundRect">
              <a:avLst>
                <a:gd name="adj" fmla="val 50000"/>
              </a:avLst>
            </a:prstGeom>
            <a:solidFill>
              <a:srgbClr val="611662"/>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61" name="Picture 60">
              <a:extLst>
                <a:ext uri="{FF2B5EF4-FFF2-40B4-BE49-F238E27FC236}">
                  <a16:creationId xmlns:a16="http://schemas.microsoft.com/office/drawing/2014/main" id="{AAFA86CA-0D3C-58AB-5F90-BFF5AD8E833F}"/>
                </a:ext>
              </a:extLst>
            </p:cNvPr>
            <p:cNvPicPr>
              <a:picLocks noChangeAspect="1"/>
            </p:cNvPicPr>
            <p:nvPr/>
          </p:nvPicPr>
          <p:blipFill>
            <a:blip r:embed="rId3" cstate="screen">
              <a:duotone>
                <a:prstClr val="black"/>
                <a:schemeClr val="bg1">
                  <a:tint val="45000"/>
                  <a:satMod val="400000"/>
                </a:schemeClr>
              </a:duotone>
              <a:extLst>
                <a:ext uri="{BEBA8EAE-BF5A-486C-A8C5-ECC9F3942E4B}">
                  <a14:imgProps xmlns:a14="http://schemas.microsoft.com/office/drawing/2010/main">
                    <a14:imgLayer r:embed="rId4">
                      <a14:imgEffect>
                        <a14:saturation sat="0"/>
                      </a14:imgEffect>
                      <a14:imgEffect>
                        <a14:brightnessContrast bright="100000"/>
                      </a14:imgEffect>
                    </a14:imgLayer>
                  </a14:imgProps>
                </a:ext>
                <a:ext uri="{28A0092B-C50C-407E-A947-70E740481C1C}">
                  <a14:useLocalDpi xmlns:a14="http://schemas.microsoft.com/office/drawing/2010/main"/>
                </a:ext>
              </a:extLst>
            </a:blip>
            <a:srcRect t="-3866" b="-1"/>
            <a:stretch>
              <a:fillRect/>
            </a:stretch>
          </p:blipFill>
          <p:spPr>
            <a:xfrm rot="5400000">
              <a:off x="3964017" y="3631574"/>
              <a:ext cx="113668" cy="88773"/>
            </a:xfrm>
            <a:prstGeom prst="rect">
              <a:avLst/>
            </a:prstGeom>
          </p:spPr>
        </p:pic>
      </p:grpSp>
    </p:spTree>
    <p:extLst>
      <p:ext uri="{BB962C8B-B14F-4D97-AF65-F5344CB8AC3E}">
        <p14:creationId xmlns:p14="http://schemas.microsoft.com/office/powerpoint/2010/main" val="980581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FEBDA-5080-0AC8-DA9E-66B6F1E44537}"/>
            </a:ext>
          </a:extLst>
        </p:cNvPr>
        <p:cNvGrpSpPr/>
        <p:nvPr/>
      </p:nvGrpSpPr>
      <p:grpSpPr>
        <a:xfrm>
          <a:off x="0" y="0"/>
          <a:ext cx="0" cy="0"/>
          <a:chOff x="0" y="0"/>
          <a:chExt cx="0" cy="0"/>
        </a:xfrm>
      </p:grpSpPr>
      <p:sp>
        <p:nvSpPr>
          <p:cNvPr id="12" name="Rounded Rectangle 11">
            <a:extLst>
              <a:ext uri="{FF2B5EF4-FFF2-40B4-BE49-F238E27FC236}">
                <a16:creationId xmlns:a16="http://schemas.microsoft.com/office/drawing/2014/main" id="{0B348A36-509C-75B4-18BF-E2808642FF17}"/>
              </a:ext>
            </a:extLst>
          </p:cNvPr>
          <p:cNvSpPr/>
          <p:nvPr/>
        </p:nvSpPr>
        <p:spPr>
          <a:xfrm>
            <a:off x="470102" y="1087734"/>
            <a:ext cx="2690542" cy="4142829"/>
          </a:xfrm>
          <a:prstGeom prst="roundRect">
            <a:avLst>
              <a:gd name="adj" fmla="val 7757"/>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tIns="1097280" bIns="0" rtlCol="0" anchor="t" anchorCtr="0"/>
          <a:lstStyle/>
          <a:p>
            <a:pPr fontAlgn="t"/>
            <a:r>
              <a:rPr lang="en-US" sz="1700" b="1" dirty="0">
                <a:solidFill>
                  <a:sysClr val="windowText" lastClr="000000"/>
                </a:solidFill>
                <a:latin typeface="Aptos" panose="020B0004020202020204" pitchFamily="34" charset="0"/>
              </a:rPr>
              <a:t>Situation:</a:t>
            </a:r>
          </a:p>
          <a:p>
            <a:pPr fontAlgn="t">
              <a:lnSpc>
                <a:spcPct val="90000"/>
              </a:lnSpc>
            </a:pPr>
            <a:r>
              <a:rPr lang="en-US" sz="1600" dirty="0">
                <a:solidFill>
                  <a:sysClr val="windowText" lastClr="000000"/>
                </a:solidFill>
                <a:latin typeface="Aptos" panose="020B0004020202020204" pitchFamily="34" charset="0"/>
              </a:rPr>
              <a:t>Applies for NJ FamilyCare for the first time. Volunteers 20 hours </a:t>
            </a:r>
          </a:p>
          <a:p>
            <a:pPr fontAlgn="t">
              <a:lnSpc>
                <a:spcPct val="90000"/>
              </a:lnSpc>
            </a:pPr>
            <a:r>
              <a:rPr lang="en-US" sz="1600" dirty="0">
                <a:solidFill>
                  <a:sysClr val="windowText" lastClr="000000"/>
                </a:solidFill>
                <a:latin typeface="Aptos" panose="020B0004020202020204" pitchFamily="34" charset="0"/>
              </a:rPr>
              <a:t>a week at a food bank.</a:t>
            </a:r>
          </a:p>
          <a:p>
            <a:pPr fontAlgn="t">
              <a:lnSpc>
                <a:spcPct val="90000"/>
              </a:lnSpc>
            </a:pPr>
            <a:endParaRPr lang="en-US" sz="1700" dirty="0">
              <a:solidFill>
                <a:sysClr val="windowText" lastClr="000000"/>
              </a:solidFill>
              <a:latin typeface="Aptos" panose="020B0004020202020204" pitchFamily="34" charset="0"/>
            </a:endParaRPr>
          </a:p>
          <a:p>
            <a:pPr fontAlgn="t"/>
            <a:r>
              <a:rPr lang="en-US" sz="1700" b="1" dirty="0">
                <a:solidFill>
                  <a:sysClr val="windowText" lastClr="000000"/>
                </a:solidFill>
                <a:latin typeface="Aptos" panose="020B0004020202020204" pitchFamily="34" charset="0"/>
              </a:rPr>
              <a:t>Outcome:</a:t>
            </a:r>
          </a:p>
          <a:p>
            <a:pPr fontAlgn="t"/>
            <a:r>
              <a:rPr lang="en-US" sz="1600" dirty="0">
                <a:solidFill>
                  <a:sysClr val="windowText" lastClr="000000"/>
                </a:solidFill>
                <a:latin typeface="Aptos" panose="020B0004020202020204" pitchFamily="34" charset="0"/>
              </a:rPr>
              <a:t>Self-reports volunteering. Meets the requirement. Enrolled, and reviewed again in 6 months.</a:t>
            </a:r>
          </a:p>
        </p:txBody>
      </p:sp>
      <p:sp>
        <p:nvSpPr>
          <p:cNvPr id="7" name="Rounded Rectangle 6">
            <a:extLst>
              <a:ext uri="{FF2B5EF4-FFF2-40B4-BE49-F238E27FC236}">
                <a16:creationId xmlns:a16="http://schemas.microsoft.com/office/drawing/2014/main" id="{3B848BD8-D921-B6B1-7B6F-5966907F07B8}"/>
              </a:ext>
            </a:extLst>
          </p:cNvPr>
          <p:cNvSpPr/>
          <p:nvPr/>
        </p:nvSpPr>
        <p:spPr>
          <a:xfrm>
            <a:off x="3315281" y="1087734"/>
            <a:ext cx="2690542" cy="4142829"/>
          </a:xfrm>
          <a:prstGeom prst="roundRect">
            <a:avLst>
              <a:gd name="adj" fmla="val 7757"/>
            </a:avLst>
          </a:prstGeom>
          <a:solidFill>
            <a:schemeClr val="accent5">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tIns="1097280" bIns="0" rtlCol="0" anchor="t" anchorCtr="0"/>
          <a:lstStyle/>
          <a:p>
            <a:pPr fontAlgn="t"/>
            <a:r>
              <a:rPr lang="en-US" sz="1700" b="1" dirty="0">
                <a:solidFill>
                  <a:sysClr val="windowText" lastClr="000000"/>
                </a:solidFill>
                <a:latin typeface="Aptos" panose="020B0004020202020204" pitchFamily="34" charset="0"/>
              </a:rPr>
              <a:t>Situation:</a:t>
            </a:r>
          </a:p>
          <a:p>
            <a:pPr fontAlgn="t">
              <a:lnSpc>
                <a:spcPct val="90000"/>
              </a:lnSpc>
            </a:pPr>
            <a:r>
              <a:rPr lang="en-US" sz="1600" dirty="0">
                <a:solidFill>
                  <a:sysClr val="windowText" lastClr="000000"/>
                </a:solidFill>
                <a:latin typeface="Aptos" panose="020B0004020202020204" pitchFamily="34" charset="0"/>
              </a:rPr>
              <a:t>Earns about </a:t>
            </a:r>
            <a:br>
              <a:rPr lang="en-US" sz="1600" dirty="0">
                <a:solidFill>
                  <a:sysClr val="windowText" lastClr="000000"/>
                </a:solidFill>
                <a:latin typeface="Aptos" panose="020B0004020202020204" pitchFamily="34" charset="0"/>
              </a:rPr>
            </a:br>
            <a:r>
              <a:rPr lang="en-US" sz="1600" dirty="0">
                <a:solidFill>
                  <a:sysClr val="windowText" lastClr="000000"/>
                </a:solidFill>
                <a:latin typeface="Aptos" panose="020B0004020202020204" pitchFamily="34" charset="0"/>
              </a:rPr>
              <a:t>$1,200 a month </a:t>
            </a:r>
            <a:br>
              <a:rPr lang="en-US" sz="1600" dirty="0">
                <a:solidFill>
                  <a:sysClr val="windowText" lastClr="000000"/>
                </a:solidFill>
                <a:latin typeface="Aptos" panose="020B0004020202020204" pitchFamily="34" charset="0"/>
              </a:rPr>
            </a:br>
            <a:r>
              <a:rPr lang="en-US" sz="1600" dirty="0">
                <a:solidFill>
                  <a:sysClr val="windowText" lastClr="000000"/>
                </a:solidFill>
                <a:latin typeface="Aptos" panose="020B0004020202020204" pitchFamily="34" charset="0"/>
              </a:rPr>
              <a:t>at a grocery store.</a:t>
            </a:r>
          </a:p>
          <a:p>
            <a:pPr fontAlgn="t">
              <a:lnSpc>
                <a:spcPct val="90000"/>
              </a:lnSpc>
            </a:pPr>
            <a:endParaRPr lang="en-US" sz="1600" dirty="0">
              <a:solidFill>
                <a:sysClr val="windowText" lastClr="000000"/>
              </a:solidFill>
              <a:latin typeface="Aptos" panose="020B0004020202020204" pitchFamily="34" charset="0"/>
            </a:endParaRPr>
          </a:p>
          <a:p>
            <a:pPr fontAlgn="t">
              <a:lnSpc>
                <a:spcPct val="90000"/>
              </a:lnSpc>
            </a:pPr>
            <a:endParaRPr lang="en-US" sz="1700" dirty="0">
              <a:solidFill>
                <a:sysClr val="windowText" lastClr="000000"/>
              </a:solidFill>
              <a:latin typeface="Aptos" panose="020B0004020202020204" pitchFamily="34" charset="0"/>
            </a:endParaRPr>
          </a:p>
          <a:p>
            <a:pPr fontAlgn="t"/>
            <a:r>
              <a:rPr lang="en-US" sz="1700" b="1" dirty="0">
                <a:solidFill>
                  <a:sysClr val="windowText" lastClr="000000"/>
                </a:solidFill>
                <a:latin typeface="Aptos" panose="020B0004020202020204" pitchFamily="34" charset="0"/>
              </a:rPr>
              <a:t>Outcome:</a:t>
            </a:r>
          </a:p>
          <a:p>
            <a:pPr fontAlgn="t"/>
            <a:r>
              <a:rPr lang="en-US" sz="1600" dirty="0">
                <a:solidFill>
                  <a:srgbClr val="000000"/>
                </a:solidFill>
                <a:latin typeface="Aptos" panose="020B0004020202020204" pitchFamily="34" charset="0"/>
                <a:ea typeface="Arial" pitchFamily="34" charset="-122"/>
                <a:cs typeface="Arial" pitchFamily="34" charset="-120"/>
              </a:rPr>
              <a:t>State wage data </a:t>
            </a:r>
            <a:br>
              <a:rPr lang="en-US" sz="1600" dirty="0">
                <a:solidFill>
                  <a:srgbClr val="000000"/>
                </a:solidFill>
                <a:latin typeface="Aptos" panose="020B0004020202020204" pitchFamily="34" charset="0"/>
                <a:ea typeface="Arial" pitchFamily="34" charset="-122"/>
                <a:cs typeface="Arial" pitchFamily="34" charset="-120"/>
              </a:rPr>
            </a:br>
            <a:r>
              <a:rPr lang="en-US" sz="1600" dirty="0">
                <a:solidFill>
                  <a:srgbClr val="000000"/>
                </a:solidFill>
                <a:latin typeface="Aptos" panose="020B0004020202020204" pitchFamily="34" charset="0"/>
                <a:ea typeface="Arial" pitchFamily="34" charset="-122"/>
                <a:cs typeface="Arial" pitchFamily="34" charset="-120"/>
              </a:rPr>
              <a:t>shows he earned more than $580 in a month. Renewed with no action.</a:t>
            </a:r>
            <a:endParaRPr lang="en-US" sz="1600" dirty="0">
              <a:latin typeface="Aptos" panose="020B0004020202020204" pitchFamily="34" charset="0"/>
              <a:ea typeface="Arial" charset="0"/>
              <a:cs typeface="Arial" charset="0"/>
            </a:endParaRPr>
          </a:p>
          <a:p>
            <a:pPr fontAlgn="t"/>
            <a:endParaRPr lang="en-US" sz="1600" dirty="0">
              <a:solidFill>
                <a:sysClr val="windowText" lastClr="000000"/>
              </a:solidFill>
              <a:latin typeface="Aptos" panose="020B0004020202020204" pitchFamily="34" charset="0"/>
            </a:endParaRPr>
          </a:p>
        </p:txBody>
      </p:sp>
      <p:sp>
        <p:nvSpPr>
          <p:cNvPr id="9" name="Rounded Rectangle 8">
            <a:extLst>
              <a:ext uri="{FF2B5EF4-FFF2-40B4-BE49-F238E27FC236}">
                <a16:creationId xmlns:a16="http://schemas.microsoft.com/office/drawing/2014/main" id="{15F0897B-92EE-B33E-52F8-94F2254D8BE6}"/>
              </a:ext>
            </a:extLst>
          </p:cNvPr>
          <p:cNvSpPr/>
          <p:nvPr/>
        </p:nvSpPr>
        <p:spPr>
          <a:xfrm>
            <a:off x="6160461" y="1087734"/>
            <a:ext cx="2690542" cy="4142829"/>
          </a:xfrm>
          <a:prstGeom prst="roundRect">
            <a:avLst>
              <a:gd name="adj" fmla="val 7757"/>
            </a:avLst>
          </a:prstGeom>
          <a:solidFill>
            <a:srgbClr val="D1F3E6"/>
          </a:solidFill>
          <a:ln>
            <a:solidFill>
              <a:srgbClr val="097859"/>
            </a:solidFill>
          </a:ln>
        </p:spPr>
        <p:style>
          <a:lnRef idx="2">
            <a:schemeClr val="accent1">
              <a:shade val="15000"/>
            </a:schemeClr>
          </a:lnRef>
          <a:fillRef idx="1">
            <a:schemeClr val="accent1"/>
          </a:fillRef>
          <a:effectRef idx="0">
            <a:schemeClr val="accent1"/>
          </a:effectRef>
          <a:fontRef idx="minor">
            <a:schemeClr val="lt1"/>
          </a:fontRef>
        </p:style>
        <p:txBody>
          <a:bodyPr tIns="1097280" bIns="0" rtlCol="0" anchor="t" anchorCtr="0"/>
          <a:lstStyle/>
          <a:p>
            <a:pPr fontAlgn="t"/>
            <a:r>
              <a:rPr lang="en-US" sz="1700" b="1" dirty="0">
                <a:solidFill>
                  <a:sysClr val="windowText" lastClr="000000"/>
                </a:solidFill>
                <a:latin typeface="Aptos" panose="020B0004020202020204" pitchFamily="34" charset="0"/>
              </a:rPr>
              <a:t>Situation:</a:t>
            </a:r>
          </a:p>
          <a:p>
            <a:pPr fontAlgn="t">
              <a:lnSpc>
                <a:spcPct val="90000"/>
              </a:lnSpc>
            </a:pPr>
            <a:r>
              <a:rPr lang="en-US" sz="1600" dirty="0">
                <a:solidFill>
                  <a:sysClr val="windowText" lastClr="000000"/>
                </a:solidFill>
                <a:latin typeface="Aptos" panose="020B0004020202020204" pitchFamily="34" charset="0"/>
              </a:rPr>
              <a:t>Cares for his brother’s </a:t>
            </a:r>
            <a:br>
              <a:rPr lang="en-US" sz="1600" dirty="0">
                <a:solidFill>
                  <a:sysClr val="windowText" lastClr="000000"/>
                </a:solidFill>
                <a:latin typeface="Aptos" panose="020B0004020202020204" pitchFamily="34" charset="0"/>
              </a:rPr>
            </a:br>
            <a:r>
              <a:rPr lang="en-US" sz="1600" dirty="0">
                <a:solidFill>
                  <a:sysClr val="windowText" lastClr="000000"/>
                </a:solidFill>
                <a:latin typeface="Aptos" panose="020B0004020202020204" pitchFamily="34" charset="0"/>
              </a:rPr>
              <a:t>8-year-old son, who lives with Hector.</a:t>
            </a:r>
          </a:p>
          <a:p>
            <a:pPr fontAlgn="t">
              <a:lnSpc>
                <a:spcPct val="90000"/>
              </a:lnSpc>
            </a:pPr>
            <a:endParaRPr lang="en-US" sz="1600" dirty="0">
              <a:solidFill>
                <a:sysClr val="windowText" lastClr="000000"/>
              </a:solidFill>
              <a:latin typeface="Aptos" panose="020B0004020202020204" pitchFamily="34" charset="0"/>
            </a:endParaRPr>
          </a:p>
          <a:p>
            <a:pPr fontAlgn="t">
              <a:lnSpc>
                <a:spcPct val="90000"/>
              </a:lnSpc>
            </a:pPr>
            <a:endParaRPr lang="en-US" sz="1700" dirty="0">
              <a:solidFill>
                <a:sysClr val="windowText" lastClr="000000"/>
              </a:solidFill>
              <a:latin typeface="Aptos" panose="020B0004020202020204" pitchFamily="34" charset="0"/>
            </a:endParaRPr>
          </a:p>
          <a:p>
            <a:pPr fontAlgn="t"/>
            <a:r>
              <a:rPr lang="en-US" sz="1700" b="1" dirty="0">
                <a:solidFill>
                  <a:sysClr val="windowText" lastClr="000000"/>
                </a:solidFill>
                <a:latin typeface="Aptos" panose="020B0004020202020204" pitchFamily="34" charset="0"/>
              </a:rPr>
              <a:t>Outcome:</a:t>
            </a:r>
          </a:p>
          <a:p>
            <a:pPr fontAlgn="t"/>
            <a:r>
              <a:rPr lang="en-US" sz="1600" dirty="0">
                <a:solidFill>
                  <a:srgbClr val="000000"/>
                </a:solidFill>
                <a:latin typeface="Aptos" panose="020B0004020202020204" pitchFamily="34" charset="0"/>
                <a:ea typeface="Arial" pitchFamily="34" charset="-122"/>
                <a:cs typeface="Arial" pitchFamily="34" charset="-120"/>
              </a:rPr>
              <a:t>Checks the caregiver </a:t>
            </a:r>
            <a:br>
              <a:rPr lang="en-US" sz="1600" dirty="0">
                <a:solidFill>
                  <a:srgbClr val="000000"/>
                </a:solidFill>
                <a:latin typeface="Aptos" panose="020B0004020202020204" pitchFamily="34" charset="0"/>
                <a:ea typeface="Arial" pitchFamily="34" charset="-122"/>
                <a:cs typeface="Arial" pitchFamily="34" charset="-120"/>
              </a:rPr>
            </a:br>
            <a:r>
              <a:rPr lang="en-US" sz="1600" dirty="0">
                <a:solidFill>
                  <a:srgbClr val="000000"/>
                </a:solidFill>
                <a:latin typeface="Aptos" panose="020B0004020202020204" pitchFamily="34" charset="0"/>
                <a:ea typeface="Arial" pitchFamily="34" charset="-122"/>
                <a:cs typeface="Arial" pitchFamily="34" charset="-120"/>
              </a:rPr>
              <a:t>box on the renewal form. Excluded. No other documents needed.</a:t>
            </a:r>
            <a:endParaRPr lang="en-US" sz="1600" dirty="0">
              <a:latin typeface="Aptos" panose="020B0004020202020204" pitchFamily="34" charset="0"/>
              <a:ea typeface="Arial" charset="0"/>
              <a:cs typeface="Arial" charset="0"/>
            </a:endParaRPr>
          </a:p>
          <a:p>
            <a:pPr fontAlgn="t"/>
            <a:endParaRPr lang="en-US" sz="1600" dirty="0">
              <a:solidFill>
                <a:sysClr val="windowText" lastClr="000000"/>
              </a:solidFill>
              <a:latin typeface="Aptos" panose="020B0004020202020204" pitchFamily="34" charset="0"/>
            </a:endParaRPr>
          </a:p>
        </p:txBody>
      </p:sp>
      <p:sp>
        <p:nvSpPr>
          <p:cNvPr id="10" name="Rounded Rectangle 9">
            <a:extLst>
              <a:ext uri="{FF2B5EF4-FFF2-40B4-BE49-F238E27FC236}">
                <a16:creationId xmlns:a16="http://schemas.microsoft.com/office/drawing/2014/main" id="{E7F583DB-DEC0-1C7B-FCDE-A414385C4C9E}"/>
              </a:ext>
            </a:extLst>
          </p:cNvPr>
          <p:cNvSpPr/>
          <p:nvPr/>
        </p:nvSpPr>
        <p:spPr>
          <a:xfrm>
            <a:off x="9012681" y="1087734"/>
            <a:ext cx="2690542" cy="4142829"/>
          </a:xfrm>
          <a:prstGeom prst="roundRect">
            <a:avLst>
              <a:gd name="adj" fmla="val 7757"/>
            </a:avLst>
          </a:prstGeom>
          <a:solidFill>
            <a:srgbClr val="F3E6FC"/>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tIns="1097280" bIns="0" rtlCol="0" anchor="t" anchorCtr="0"/>
          <a:lstStyle/>
          <a:p>
            <a:pPr fontAlgn="t"/>
            <a:r>
              <a:rPr lang="en-US" sz="1700" b="1" dirty="0">
                <a:solidFill>
                  <a:sysClr val="windowText" lastClr="000000"/>
                </a:solidFill>
                <a:latin typeface="Aptos" panose="020B0004020202020204" pitchFamily="34" charset="0"/>
              </a:rPr>
              <a:t>Situation:</a:t>
            </a:r>
          </a:p>
          <a:p>
            <a:pPr fontAlgn="t">
              <a:lnSpc>
                <a:spcPct val="90000"/>
              </a:lnSpc>
            </a:pPr>
            <a:r>
              <a:rPr lang="en-US" sz="1600" dirty="0">
                <a:solidFill>
                  <a:srgbClr val="000000"/>
                </a:solidFill>
                <a:latin typeface="Aptos" panose="020B0004020202020204" pitchFamily="34" charset="0"/>
                <a:ea typeface="Arial" pitchFamily="34" charset="-122"/>
                <a:cs typeface="Arial" pitchFamily="34" charset="-120"/>
              </a:rPr>
              <a:t>Drives for a rideshare </a:t>
            </a:r>
            <a:br>
              <a:rPr lang="en-US" sz="1600" dirty="0">
                <a:solidFill>
                  <a:srgbClr val="000000"/>
                </a:solidFill>
                <a:latin typeface="Aptos" panose="020B0004020202020204" pitchFamily="34" charset="0"/>
                <a:ea typeface="Arial" pitchFamily="34" charset="-122"/>
                <a:cs typeface="Arial" pitchFamily="34" charset="-120"/>
              </a:rPr>
            </a:br>
            <a:r>
              <a:rPr lang="en-US" sz="1600" dirty="0">
                <a:solidFill>
                  <a:srgbClr val="000000"/>
                </a:solidFill>
                <a:latin typeface="Aptos" panose="020B0004020202020204" pitchFamily="34" charset="0"/>
                <a:ea typeface="Arial" pitchFamily="34" charset="-122"/>
                <a:cs typeface="Arial" pitchFamily="34" charset="-120"/>
              </a:rPr>
              <a:t>app 20 hours a month, earning $400.</a:t>
            </a:r>
            <a:endParaRPr lang="en-US" sz="1600" dirty="0">
              <a:solidFill>
                <a:sysClr val="windowText" lastClr="000000"/>
              </a:solidFill>
              <a:latin typeface="Aptos" panose="020B0004020202020204" pitchFamily="34" charset="0"/>
            </a:endParaRPr>
          </a:p>
          <a:p>
            <a:pPr fontAlgn="t">
              <a:lnSpc>
                <a:spcPct val="90000"/>
              </a:lnSpc>
            </a:pPr>
            <a:endParaRPr lang="en-US" sz="1600" dirty="0">
              <a:solidFill>
                <a:sysClr val="windowText" lastClr="000000"/>
              </a:solidFill>
              <a:latin typeface="Aptos" panose="020B0004020202020204" pitchFamily="34" charset="0"/>
            </a:endParaRPr>
          </a:p>
          <a:p>
            <a:pPr fontAlgn="t">
              <a:lnSpc>
                <a:spcPct val="90000"/>
              </a:lnSpc>
            </a:pPr>
            <a:endParaRPr lang="en-US" sz="1700" dirty="0">
              <a:solidFill>
                <a:sysClr val="windowText" lastClr="000000"/>
              </a:solidFill>
              <a:latin typeface="Aptos" panose="020B0004020202020204" pitchFamily="34" charset="0"/>
            </a:endParaRPr>
          </a:p>
          <a:p>
            <a:pPr fontAlgn="t"/>
            <a:r>
              <a:rPr lang="en-US" sz="1700" b="1" dirty="0">
                <a:solidFill>
                  <a:sysClr val="windowText" lastClr="000000"/>
                </a:solidFill>
                <a:latin typeface="Aptos" panose="020B0004020202020204" pitchFamily="34" charset="0"/>
              </a:rPr>
              <a:t>Outcome:</a:t>
            </a:r>
          </a:p>
          <a:p>
            <a:pPr fontAlgn="t"/>
            <a:r>
              <a:rPr lang="en-US" sz="1600" dirty="0">
                <a:solidFill>
                  <a:srgbClr val="000000"/>
                </a:solidFill>
                <a:latin typeface="Aptos" panose="020B0004020202020204" pitchFamily="34" charset="0"/>
                <a:ea typeface="Arial" pitchFamily="34" charset="-122"/>
                <a:cs typeface="Arial" pitchFamily="34" charset="-120"/>
              </a:rPr>
              <a:t>Does not meet $580 or 80 hours. Coverage ends. </a:t>
            </a:r>
            <a:br>
              <a:rPr lang="en-US" sz="1600" dirty="0">
                <a:solidFill>
                  <a:srgbClr val="000000"/>
                </a:solidFill>
                <a:latin typeface="Aptos" panose="020B0004020202020204" pitchFamily="34" charset="0"/>
                <a:ea typeface="Arial" pitchFamily="34" charset="-122"/>
                <a:cs typeface="Arial" pitchFamily="34" charset="-120"/>
              </a:rPr>
            </a:br>
            <a:r>
              <a:rPr lang="en-US" sz="1600" dirty="0">
                <a:solidFill>
                  <a:srgbClr val="000000"/>
                </a:solidFill>
                <a:latin typeface="Aptos" panose="020B0004020202020204" pitchFamily="34" charset="0"/>
                <a:ea typeface="Arial" pitchFamily="34" charset="-122"/>
                <a:cs typeface="Arial" pitchFamily="34" charset="-120"/>
              </a:rPr>
              <a:t>Can buy a </a:t>
            </a:r>
            <a:r>
              <a:rPr lang="en-US" sz="1600" dirty="0" err="1">
                <a:solidFill>
                  <a:srgbClr val="000000"/>
                </a:solidFill>
                <a:latin typeface="Aptos" panose="020B0004020202020204" pitchFamily="34" charset="0"/>
                <a:ea typeface="Arial" pitchFamily="34" charset="-122"/>
                <a:cs typeface="Arial" pitchFamily="34" charset="-120"/>
              </a:rPr>
              <a:t>GetCoveredNJ</a:t>
            </a:r>
            <a:r>
              <a:rPr lang="en-US" sz="1600" dirty="0">
                <a:solidFill>
                  <a:srgbClr val="000000"/>
                </a:solidFill>
                <a:latin typeface="Aptos" panose="020B0004020202020204" pitchFamily="34" charset="0"/>
                <a:ea typeface="Arial" pitchFamily="34" charset="-122"/>
                <a:cs typeface="Arial" pitchFamily="34" charset="-120"/>
              </a:rPr>
              <a:t> plan, but no subsidy.</a:t>
            </a:r>
          </a:p>
          <a:p>
            <a:pPr fontAlgn="t"/>
            <a:endParaRPr lang="en-US" sz="1600" dirty="0">
              <a:solidFill>
                <a:sysClr val="windowText" lastClr="000000"/>
              </a:solidFill>
              <a:latin typeface="Aptos" panose="020B0004020202020204" pitchFamily="34" charset="0"/>
            </a:endParaRPr>
          </a:p>
        </p:txBody>
      </p:sp>
      <p:sp>
        <p:nvSpPr>
          <p:cNvPr id="2" name="Title 1">
            <a:extLst>
              <a:ext uri="{FF2B5EF4-FFF2-40B4-BE49-F238E27FC236}">
                <a16:creationId xmlns:a16="http://schemas.microsoft.com/office/drawing/2014/main" id="{5AAE2FAE-9938-833A-6A6F-21AF2EFFB3EF}"/>
              </a:ext>
            </a:extLst>
          </p:cNvPr>
          <p:cNvSpPr>
            <a:spLocks noGrp="1"/>
          </p:cNvSpPr>
          <p:nvPr>
            <p:ph type="title"/>
          </p:nvPr>
        </p:nvSpPr>
        <p:spPr>
          <a:xfrm>
            <a:off x="375966" y="390855"/>
            <a:ext cx="10515600" cy="419265"/>
          </a:xfrm>
        </p:spPr>
        <p:txBody>
          <a:bodyPr vert="horz" lIns="91440" tIns="45720" rIns="91440" bIns="45720" rtlCol="0" anchor="t">
            <a:noAutofit/>
          </a:bodyPr>
          <a:lstStyle/>
          <a:p>
            <a:r>
              <a:rPr lang="en-US" sz="3000" dirty="0"/>
              <a:t>Scenarios: Four Members, Four Outcomes</a:t>
            </a:r>
          </a:p>
        </p:txBody>
      </p:sp>
      <p:sp>
        <p:nvSpPr>
          <p:cNvPr id="3" name="Slide Number Placeholder 2">
            <a:extLst>
              <a:ext uri="{FF2B5EF4-FFF2-40B4-BE49-F238E27FC236}">
                <a16:creationId xmlns:a16="http://schemas.microsoft.com/office/drawing/2014/main" id="{D1631377-07B7-8A82-29E7-950FBA39FEE5}"/>
              </a:ext>
            </a:extLst>
          </p:cNvPr>
          <p:cNvSpPr>
            <a:spLocks noGrp="1"/>
          </p:cNvSpPr>
          <p:nvPr>
            <p:ph type="sldNum" sz="quarter" idx="12"/>
          </p:nvPr>
        </p:nvSpPr>
        <p:spPr/>
        <p:txBody>
          <a:bodyPr/>
          <a:lstStyle/>
          <a:p>
            <a:fld id="{6C7D1EA5-6DBE-A94B-8E51-8AA2A79E30FE}" type="slidenum">
              <a:rPr lang="en-US" smtClean="0"/>
              <a:t>8</a:t>
            </a:fld>
            <a:endParaRPr lang="en-US" dirty="0"/>
          </a:p>
        </p:txBody>
      </p:sp>
      <p:sp>
        <p:nvSpPr>
          <p:cNvPr id="5" name="Round Diagonal Corner Rectangle 4">
            <a:extLst>
              <a:ext uri="{FF2B5EF4-FFF2-40B4-BE49-F238E27FC236}">
                <a16:creationId xmlns:a16="http://schemas.microsoft.com/office/drawing/2014/main" id="{4985C570-FB78-381C-0640-F8611CECC5E8}"/>
              </a:ext>
            </a:extLst>
          </p:cNvPr>
          <p:cNvSpPr/>
          <p:nvPr/>
        </p:nvSpPr>
        <p:spPr>
          <a:xfrm>
            <a:off x="444500" y="5534863"/>
            <a:ext cx="11277600" cy="699675"/>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731520" rIns="0" rtlCol="0" anchor="ctr"/>
          <a:lstStyle/>
          <a:p>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IMPORTANT: Ask about caregiving, medical frailty and other exclusions when assisting a member with their application or renewal. The state only has access to limited data sources to automatically renew coverage.</a:t>
            </a:r>
          </a:p>
        </p:txBody>
      </p:sp>
      <p:pic>
        <p:nvPicPr>
          <p:cNvPr id="6" name="Graphic 5">
            <a:extLst>
              <a:ext uri="{FF2B5EF4-FFF2-40B4-BE49-F238E27FC236}">
                <a16:creationId xmlns:a16="http://schemas.microsoft.com/office/drawing/2014/main" id="{56D692CD-A09F-CA05-254E-2FC02CC73BE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96869" y="5726963"/>
            <a:ext cx="431700" cy="315474"/>
          </a:xfrm>
          <a:prstGeom prst="rect">
            <a:avLst/>
          </a:prstGeom>
        </p:spPr>
      </p:pic>
      <p:sp>
        <p:nvSpPr>
          <p:cNvPr id="8" name="Rounded Rectangle 7">
            <a:extLst>
              <a:ext uri="{FF2B5EF4-FFF2-40B4-BE49-F238E27FC236}">
                <a16:creationId xmlns:a16="http://schemas.microsoft.com/office/drawing/2014/main" id="{D75A3FC1-04B3-A59F-A633-CA9D629A7DFA}"/>
              </a:ext>
            </a:extLst>
          </p:cNvPr>
          <p:cNvSpPr/>
          <p:nvPr/>
        </p:nvSpPr>
        <p:spPr>
          <a:xfrm>
            <a:off x="473742" y="1054738"/>
            <a:ext cx="2683262" cy="1023349"/>
          </a:xfrm>
          <a:prstGeom prst="roundRect">
            <a:avLst>
              <a:gd name="adj" fmla="val 21598"/>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panose="020B0004020202020204" pitchFamily="34" charset="0"/>
                <a:ea typeface="Arial" pitchFamily="34" charset="-122"/>
                <a:cs typeface="Arial" pitchFamily="34" charset="-120"/>
              </a:rPr>
              <a:t>Maria</a:t>
            </a:r>
          </a:p>
          <a:p>
            <a:pPr algn="ctr"/>
            <a:r>
              <a:rPr lang="en-US" dirty="0">
                <a:solidFill>
                  <a:schemeClr val="bg1"/>
                </a:solidFill>
                <a:latin typeface="Aptos" panose="020B0004020202020204" pitchFamily="34" charset="0"/>
                <a:ea typeface="Arial" pitchFamily="34" charset="-122"/>
                <a:cs typeface="Arial" pitchFamily="34" charset="-120"/>
              </a:rPr>
              <a:t>New Applicant</a:t>
            </a:r>
            <a:endParaRPr lang="en-US" dirty="0">
              <a:solidFill>
                <a:schemeClr val="bg1"/>
              </a:solidFill>
              <a:latin typeface="Aptos" panose="020B0004020202020204" pitchFamily="34" charset="0"/>
              <a:ea typeface="Arial" charset="0"/>
              <a:cs typeface="Arial" charset="0"/>
            </a:endParaRPr>
          </a:p>
        </p:txBody>
      </p:sp>
      <p:sp>
        <p:nvSpPr>
          <p:cNvPr id="16" name="Rounded Rectangle 15">
            <a:extLst>
              <a:ext uri="{FF2B5EF4-FFF2-40B4-BE49-F238E27FC236}">
                <a16:creationId xmlns:a16="http://schemas.microsoft.com/office/drawing/2014/main" id="{8F1E0B64-7734-45DE-78C8-B17C02E890F3}"/>
              </a:ext>
            </a:extLst>
          </p:cNvPr>
          <p:cNvSpPr/>
          <p:nvPr/>
        </p:nvSpPr>
        <p:spPr>
          <a:xfrm>
            <a:off x="3318921" y="1054737"/>
            <a:ext cx="2683262" cy="1023349"/>
          </a:xfrm>
          <a:prstGeom prst="roundRect">
            <a:avLst>
              <a:gd name="adj" fmla="val 21688"/>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panose="020B0004020202020204" pitchFamily="34" charset="0"/>
                <a:ea typeface="Arial" pitchFamily="34" charset="-122"/>
                <a:cs typeface="Arial" pitchFamily="34" charset="-120"/>
              </a:rPr>
              <a:t>David</a:t>
            </a:r>
          </a:p>
          <a:p>
            <a:pPr algn="ctr"/>
            <a:r>
              <a:rPr lang="en-US" dirty="0">
                <a:solidFill>
                  <a:schemeClr val="bg1"/>
                </a:solidFill>
                <a:latin typeface="Aptos" panose="020B0004020202020204" pitchFamily="34" charset="0"/>
                <a:ea typeface="Arial" pitchFamily="34" charset="-122"/>
                <a:cs typeface="Arial" pitchFamily="34" charset="-120"/>
              </a:rPr>
              <a:t>Current Member</a:t>
            </a:r>
            <a:endParaRPr lang="en-US" dirty="0">
              <a:solidFill>
                <a:schemeClr val="bg1"/>
              </a:solidFill>
              <a:latin typeface="Aptos" panose="020B0004020202020204" pitchFamily="34" charset="0"/>
              <a:ea typeface="Arial" charset="0"/>
              <a:cs typeface="Arial" charset="0"/>
            </a:endParaRPr>
          </a:p>
        </p:txBody>
      </p:sp>
      <p:sp>
        <p:nvSpPr>
          <p:cNvPr id="17" name="Rounded Rectangle 16">
            <a:extLst>
              <a:ext uri="{FF2B5EF4-FFF2-40B4-BE49-F238E27FC236}">
                <a16:creationId xmlns:a16="http://schemas.microsoft.com/office/drawing/2014/main" id="{CFBE1858-50D1-A4C8-AF24-FAB5C4EE64FA}"/>
              </a:ext>
            </a:extLst>
          </p:cNvPr>
          <p:cNvSpPr/>
          <p:nvPr/>
        </p:nvSpPr>
        <p:spPr>
          <a:xfrm>
            <a:off x="6164101" y="1054738"/>
            <a:ext cx="2683262" cy="1023349"/>
          </a:xfrm>
          <a:prstGeom prst="roundRect">
            <a:avLst>
              <a:gd name="adj" fmla="val 20527"/>
            </a:avLst>
          </a:prstGeom>
          <a:solidFill>
            <a:srgbClr val="099C61"/>
          </a:solidFill>
          <a:ln>
            <a:solidFill>
              <a:srgbClr val="099C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panose="020B0004020202020204" pitchFamily="34" charset="0"/>
                <a:ea typeface="Arial" pitchFamily="34" charset="-122"/>
                <a:cs typeface="Arial" pitchFamily="34" charset="-120"/>
              </a:rPr>
              <a:t>Hector</a:t>
            </a:r>
          </a:p>
          <a:p>
            <a:pPr algn="ctr"/>
            <a:r>
              <a:rPr lang="en-US" dirty="0">
                <a:solidFill>
                  <a:schemeClr val="bg1"/>
                </a:solidFill>
                <a:latin typeface="Aptos" panose="020B0004020202020204" pitchFamily="34" charset="0"/>
                <a:ea typeface="Arial" pitchFamily="34" charset="-122"/>
                <a:cs typeface="Arial" pitchFamily="34" charset="-120"/>
              </a:rPr>
              <a:t>Current Member</a:t>
            </a:r>
            <a:endParaRPr lang="en-US" dirty="0">
              <a:solidFill>
                <a:schemeClr val="bg1"/>
              </a:solidFill>
              <a:latin typeface="Aptos" panose="020B0004020202020204" pitchFamily="34" charset="0"/>
              <a:ea typeface="Arial" charset="0"/>
              <a:cs typeface="Arial" charset="0"/>
            </a:endParaRPr>
          </a:p>
        </p:txBody>
      </p:sp>
      <p:sp>
        <p:nvSpPr>
          <p:cNvPr id="18" name="Rounded Rectangle 17">
            <a:extLst>
              <a:ext uri="{FF2B5EF4-FFF2-40B4-BE49-F238E27FC236}">
                <a16:creationId xmlns:a16="http://schemas.microsoft.com/office/drawing/2014/main" id="{7B15AF37-7302-D724-3A2B-2931CE60E96D}"/>
              </a:ext>
            </a:extLst>
          </p:cNvPr>
          <p:cNvSpPr/>
          <p:nvPr/>
        </p:nvSpPr>
        <p:spPr>
          <a:xfrm>
            <a:off x="9016321" y="1054737"/>
            <a:ext cx="2683262" cy="1023349"/>
          </a:xfrm>
          <a:prstGeom prst="roundRect">
            <a:avLst>
              <a:gd name="adj" fmla="val 21688"/>
            </a:avLst>
          </a:prstGeom>
          <a:solidFill>
            <a:srgbClr val="78287F"/>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Aptos" panose="020B0004020202020204" pitchFamily="34" charset="0"/>
                <a:ea typeface="Arial" pitchFamily="34" charset="-122"/>
                <a:cs typeface="Arial" pitchFamily="34" charset="-120"/>
              </a:rPr>
              <a:t>Sofia</a:t>
            </a:r>
          </a:p>
          <a:p>
            <a:pPr algn="ctr"/>
            <a:r>
              <a:rPr lang="en-US" dirty="0">
                <a:solidFill>
                  <a:schemeClr val="bg1"/>
                </a:solidFill>
                <a:latin typeface="Aptos" panose="020B0004020202020204" pitchFamily="34" charset="0"/>
                <a:ea typeface="Arial" pitchFamily="34" charset="-122"/>
                <a:cs typeface="Arial" pitchFamily="34" charset="-120"/>
              </a:rPr>
              <a:t>Current Member</a:t>
            </a:r>
            <a:endParaRPr lang="en-US" dirty="0">
              <a:solidFill>
                <a:schemeClr val="bg1"/>
              </a:solidFill>
              <a:latin typeface="Aptos" panose="020B0004020202020204" pitchFamily="34" charset="0"/>
              <a:ea typeface="Arial" charset="0"/>
              <a:cs typeface="Arial" charset="0"/>
            </a:endParaRPr>
          </a:p>
        </p:txBody>
      </p:sp>
      <p:pic>
        <p:nvPicPr>
          <p:cNvPr id="22" name="Graphic 21">
            <a:extLst>
              <a:ext uri="{FF2B5EF4-FFF2-40B4-BE49-F238E27FC236}">
                <a16:creationId xmlns:a16="http://schemas.microsoft.com/office/drawing/2014/main" id="{9A26FBBA-366E-58B1-EE93-BD559AEFB6D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11063431" y="5720412"/>
            <a:ext cx="431700" cy="315474"/>
          </a:xfrm>
          <a:prstGeom prst="rect">
            <a:avLst/>
          </a:prstGeom>
        </p:spPr>
      </p:pic>
    </p:spTree>
    <p:extLst>
      <p:ext uri="{BB962C8B-B14F-4D97-AF65-F5344CB8AC3E}">
        <p14:creationId xmlns:p14="http://schemas.microsoft.com/office/powerpoint/2010/main" val="776708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FE4B4-6CDC-4B1C-B46D-35A61C84957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6AA7A11-7BD2-2031-C78D-021F69AEA392}"/>
              </a:ext>
            </a:extLst>
          </p:cNvPr>
          <p:cNvSpPr/>
          <p:nvPr/>
        </p:nvSpPr>
        <p:spPr>
          <a:xfrm>
            <a:off x="0" y="-26162"/>
            <a:ext cx="12192000" cy="1382911"/>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2" name="Title 1">
            <a:extLst>
              <a:ext uri="{FF2B5EF4-FFF2-40B4-BE49-F238E27FC236}">
                <a16:creationId xmlns:a16="http://schemas.microsoft.com/office/drawing/2014/main" id="{138050F5-5934-E8CB-0B3F-61CF998A11E8}"/>
              </a:ext>
            </a:extLst>
          </p:cNvPr>
          <p:cNvSpPr>
            <a:spLocks noGrp="1"/>
          </p:cNvSpPr>
          <p:nvPr>
            <p:ph type="title"/>
          </p:nvPr>
        </p:nvSpPr>
        <p:spPr>
          <a:xfrm>
            <a:off x="380999" y="236681"/>
            <a:ext cx="10515600" cy="419265"/>
          </a:xfrm>
        </p:spPr>
        <p:txBody>
          <a:bodyPr vert="horz" lIns="91440" tIns="45720" rIns="91440" bIns="45720" rtlCol="0" anchor="t">
            <a:noAutofit/>
          </a:bodyPr>
          <a:lstStyle/>
          <a:p>
            <a:r>
              <a:rPr lang="en-US" sz="3000" dirty="0">
                <a:solidFill>
                  <a:schemeClr val="tx1"/>
                </a:solidFill>
              </a:rPr>
              <a:t>Scenarios: Maria, New Applicant</a:t>
            </a:r>
            <a:br>
              <a:rPr lang="en-US" sz="3000" dirty="0">
                <a:solidFill>
                  <a:schemeClr val="tx1"/>
                </a:solidFill>
              </a:rPr>
            </a:br>
            <a:endParaRPr lang="en-US" sz="3000" dirty="0">
              <a:solidFill>
                <a:schemeClr val="tx1"/>
              </a:solidFill>
            </a:endParaRPr>
          </a:p>
        </p:txBody>
      </p:sp>
      <p:sp>
        <p:nvSpPr>
          <p:cNvPr id="9" name="Slide Number Placeholder 3">
            <a:extLst>
              <a:ext uri="{FF2B5EF4-FFF2-40B4-BE49-F238E27FC236}">
                <a16:creationId xmlns:a16="http://schemas.microsoft.com/office/drawing/2014/main" id="{930F3799-DEEB-2D94-DEB2-B5C325E2BC82}"/>
              </a:ext>
            </a:extLst>
          </p:cNvPr>
          <p:cNvSpPr>
            <a:spLocks noGrp="1"/>
          </p:cNvSpPr>
          <p:nvPr>
            <p:ph type="sldNum" sz="quarter" idx="12"/>
          </p:nvPr>
        </p:nvSpPr>
        <p:spPr>
          <a:xfrm>
            <a:off x="4607674" y="6329556"/>
            <a:ext cx="7196137" cy="533400"/>
          </a:xfrm>
        </p:spPr>
        <p:txBody>
          <a:bodyPr/>
          <a:lstStyle/>
          <a:p>
            <a:fld id="{6C7D1EA5-6DBE-A94B-8E51-8AA2A79E30FE}" type="slidenum">
              <a:rPr lang="en-US">
                <a:latin typeface="Aptos" panose="020B0004020202020204" pitchFamily="34" charset="0"/>
              </a:rPr>
              <a:t>9</a:t>
            </a:fld>
            <a:endParaRPr lang="en-US" dirty="0">
              <a:latin typeface="Aptos" panose="020B0004020202020204" pitchFamily="34" charset="0"/>
            </a:endParaRPr>
          </a:p>
        </p:txBody>
      </p:sp>
      <p:sp>
        <p:nvSpPr>
          <p:cNvPr id="7" name="TextBox 6">
            <a:extLst>
              <a:ext uri="{FF2B5EF4-FFF2-40B4-BE49-F238E27FC236}">
                <a16:creationId xmlns:a16="http://schemas.microsoft.com/office/drawing/2014/main" id="{08EE4CA2-9A08-B9B9-AC82-6A3F0A6D7752}"/>
              </a:ext>
            </a:extLst>
          </p:cNvPr>
          <p:cNvSpPr txBox="1"/>
          <p:nvPr/>
        </p:nvSpPr>
        <p:spPr>
          <a:xfrm>
            <a:off x="380999" y="621322"/>
            <a:ext cx="8181109" cy="786113"/>
          </a:xfrm>
          <a:prstGeom prst="rect">
            <a:avLst/>
          </a:prstGeom>
          <a:noFill/>
        </p:spPr>
        <p:txBody>
          <a:bodyPr wrap="square">
            <a:spAutoFit/>
          </a:bodyPr>
          <a:lstStyle/>
          <a:p>
            <a:r>
              <a:rPr lang="en-US" sz="1600" b="1" dirty="0">
                <a:solidFill>
                  <a:srgbClr val="000000"/>
                </a:solidFill>
                <a:latin typeface="Aptos" panose="020B0004020202020204" pitchFamily="34" charset="0"/>
                <a:ea typeface="Arial" pitchFamily="34" charset="-122"/>
                <a:cs typeface="Arial" pitchFamily="34" charset="-120"/>
              </a:rPr>
              <a:t>Maria applies for NJ FamilyCare for the first time. </a:t>
            </a:r>
            <a:br>
              <a:rPr lang="en-US" sz="1600" b="1" dirty="0">
                <a:solidFill>
                  <a:srgbClr val="000000"/>
                </a:solidFill>
                <a:latin typeface="Aptos" panose="020B0004020202020204" pitchFamily="34" charset="0"/>
                <a:ea typeface="Arial" pitchFamily="34" charset="-122"/>
                <a:cs typeface="Arial" pitchFamily="34" charset="-120"/>
              </a:rPr>
            </a:br>
            <a:r>
              <a:rPr lang="en-US" sz="1600" b="1" dirty="0">
                <a:solidFill>
                  <a:srgbClr val="000000"/>
                </a:solidFill>
                <a:latin typeface="Aptos" panose="020B0004020202020204" pitchFamily="34" charset="0"/>
                <a:ea typeface="Arial" pitchFamily="34" charset="-122"/>
                <a:cs typeface="Arial" pitchFamily="34" charset="-120"/>
              </a:rPr>
              <a:t>She volunteers 20 hours a week at a food bank.</a:t>
            </a:r>
            <a:endParaRPr lang="en-US" sz="1600" dirty="0">
              <a:latin typeface="Aptos" panose="020B0004020202020204" pitchFamily="34" charset="0"/>
            </a:endParaRPr>
          </a:p>
          <a:p>
            <a:pPr marL="0" indent="0" algn="l">
              <a:lnSpc>
                <a:spcPts val="1685"/>
              </a:lnSpc>
              <a:buNone/>
            </a:pPr>
            <a:endParaRPr lang="en-US" sz="1296" dirty="0"/>
          </a:p>
        </p:txBody>
      </p:sp>
      <p:grpSp>
        <p:nvGrpSpPr>
          <p:cNvPr id="18" name="Group 17">
            <a:extLst>
              <a:ext uri="{FF2B5EF4-FFF2-40B4-BE49-F238E27FC236}">
                <a16:creationId xmlns:a16="http://schemas.microsoft.com/office/drawing/2014/main" id="{7B29024D-99B0-53D4-F769-361F485FD474}"/>
              </a:ext>
            </a:extLst>
          </p:cNvPr>
          <p:cNvGrpSpPr/>
          <p:nvPr/>
        </p:nvGrpSpPr>
        <p:grpSpPr>
          <a:xfrm>
            <a:off x="457200" y="1823407"/>
            <a:ext cx="8896661" cy="914400"/>
            <a:chOff x="457200" y="1886088"/>
            <a:chExt cx="8896661" cy="914400"/>
          </a:xfrm>
        </p:grpSpPr>
        <p:sp>
          <p:nvSpPr>
            <p:cNvPr id="4" name="Rounded Rectangle 3">
              <a:extLst>
                <a:ext uri="{FF2B5EF4-FFF2-40B4-BE49-F238E27FC236}">
                  <a16:creationId xmlns:a16="http://schemas.microsoft.com/office/drawing/2014/main" id="{352F426A-D70C-3AB0-CC28-DCFCBE7CF449}"/>
                </a:ext>
              </a:extLst>
            </p:cNvPr>
            <p:cNvSpPr/>
            <p:nvPr/>
          </p:nvSpPr>
          <p:spPr>
            <a:xfrm>
              <a:off x="777239" y="1886088"/>
              <a:ext cx="8576622" cy="914400"/>
            </a:xfrm>
            <a:prstGeom prst="roundRect">
              <a:avLst>
                <a:gd name="adj" fmla="val 6492"/>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lIns="2011680" rtlCol="0" anchor="ctr">
              <a:noAutofit/>
            </a:bodyPr>
            <a:lstStyle/>
            <a:p>
              <a:r>
                <a:rPr lang="en-US" sz="1400" dirty="0">
                  <a:solidFill>
                    <a:srgbClr val="000000"/>
                  </a:solidFill>
                  <a:latin typeface="Aptos" panose="020B0004020202020204" pitchFamily="34" charset="0"/>
                  <a:ea typeface="Arial" pitchFamily="34" charset="-122"/>
                  <a:cs typeface="Arial" pitchFamily="34" charset="-120"/>
                </a:rPr>
                <a:t>Maria volunteers 20 hours a week. For a new applicant, </a:t>
              </a:r>
              <a:br>
                <a:rPr lang="en-US" sz="1400" dirty="0">
                  <a:solidFill>
                    <a:srgbClr val="000000"/>
                  </a:solidFill>
                  <a:latin typeface="Aptos" panose="020B0004020202020204" pitchFamily="34" charset="0"/>
                  <a:ea typeface="Arial" pitchFamily="34" charset="-122"/>
                  <a:cs typeface="Arial" pitchFamily="34" charset="-120"/>
                </a:rPr>
              </a:br>
              <a:r>
                <a:rPr lang="en-US" sz="1400" dirty="0">
                  <a:solidFill>
                    <a:srgbClr val="000000"/>
                  </a:solidFill>
                  <a:latin typeface="Aptos" panose="020B0004020202020204" pitchFamily="34" charset="0"/>
                  <a:ea typeface="Arial" pitchFamily="34" charset="-122"/>
                  <a:cs typeface="Arial" pitchFamily="34" charset="-120"/>
                </a:rPr>
                <a:t>the month before applying is the month that counts.</a:t>
              </a:r>
              <a:endParaRPr lang="en-US" sz="1400" dirty="0">
                <a:latin typeface="Aptos" panose="020B0004020202020204" pitchFamily="34" charset="0"/>
                <a:ea typeface="Arial" charset="0"/>
                <a:cs typeface="Arial" charset="0"/>
              </a:endParaRPr>
            </a:p>
          </p:txBody>
        </p:sp>
        <p:sp>
          <p:nvSpPr>
            <p:cNvPr id="3" name="Rounded Rectangle 2">
              <a:extLst>
                <a:ext uri="{FF2B5EF4-FFF2-40B4-BE49-F238E27FC236}">
                  <a16:creationId xmlns:a16="http://schemas.microsoft.com/office/drawing/2014/main" id="{464AF8B3-21EF-144E-7FD7-77660DAEF0E0}"/>
                </a:ext>
              </a:extLst>
            </p:cNvPr>
            <p:cNvSpPr/>
            <p:nvPr/>
          </p:nvSpPr>
          <p:spPr>
            <a:xfrm>
              <a:off x="457200" y="1886088"/>
              <a:ext cx="2159477" cy="914400"/>
            </a:xfrm>
            <a:prstGeom prst="roundRect">
              <a:avLst>
                <a:gd name="adj" fmla="val 6492"/>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latin typeface="Aptos" panose="020B0004020202020204" pitchFamily="34" charset="0"/>
                  <a:ea typeface="Arial" pitchFamily="34" charset="-122"/>
                  <a:cs typeface="Arial" pitchFamily="34" charset="-120"/>
                </a:rPr>
                <a:t>April 2027</a:t>
              </a:r>
            </a:p>
          </p:txBody>
        </p:sp>
      </p:grpSp>
      <p:grpSp>
        <p:nvGrpSpPr>
          <p:cNvPr id="19" name="Group 18">
            <a:extLst>
              <a:ext uri="{FF2B5EF4-FFF2-40B4-BE49-F238E27FC236}">
                <a16:creationId xmlns:a16="http://schemas.microsoft.com/office/drawing/2014/main" id="{AA760AD9-BCE3-73D1-D10F-9217D017BD3D}"/>
              </a:ext>
            </a:extLst>
          </p:cNvPr>
          <p:cNvGrpSpPr/>
          <p:nvPr/>
        </p:nvGrpSpPr>
        <p:grpSpPr>
          <a:xfrm>
            <a:off x="457200" y="2844211"/>
            <a:ext cx="8896662" cy="914399"/>
            <a:chOff x="457200" y="2886869"/>
            <a:chExt cx="8896662" cy="914399"/>
          </a:xfrm>
        </p:grpSpPr>
        <p:sp>
          <p:nvSpPr>
            <p:cNvPr id="10" name="Rounded Rectangle 9">
              <a:extLst>
                <a:ext uri="{FF2B5EF4-FFF2-40B4-BE49-F238E27FC236}">
                  <a16:creationId xmlns:a16="http://schemas.microsoft.com/office/drawing/2014/main" id="{3BC32A30-6905-9C51-D1D2-65C55BF8C1FC}"/>
                </a:ext>
              </a:extLst>
            </p:cNvPr>
            <p:cNvSpPr/>
            <p:nvPr/>
          </p:nvSpPr>
          <p:spPr>
            <a:xfrm>
              <a:off x="777240" y="2886869"/>
              <a:ext cx="8576622" cy="914399"/>
            </a:xfrm>
            <a:prstGeom prst="roundRect">
              <a:avLst>
                <a:gd name="adj" fmla="val 6492"/>
              </a:avLst>
            </a:prstGeom>
            <a:solidFill>
              <a:schemeClr val="accent1">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2011680" rtlCol="0" anchor="ctr">
              <a:noAutofit/>
            </a:bodyPr>
            <a:lstStyle/>
            <a:p>
              <a:r>
                <a:rPr lang="en-US" sz="1400" dirty="0">
                  <a:solidFill>
                    <a:srgbClr val="000000"/>
                  </a:solidFill>
                  <a:latin typeface="Aptos" panose="020B0004020202020204" pitchFamily="34" charset="0"/>
                  <a:cs typeface="Arial" pitchFamily="34" charset="-120"/>
                </a:rPr>
                <a:t>Maria applies and self-reports that she volunteered 20 hours a week in April.</a:t>
              </a:r>
            </a:p>
          </p:txBody>
        </p:sp>
        <p:sp>
          <p:nvSpPr>
            <p:cNvPr id="6" name="Rounded Rectangle 5">
              <a:extLst>
                <a:ext uri="{FF2B5EF4-FFF2-40B4-BE49-F238E27FC236}">
                  <a16:creationId xmlns:a16="http://schemas.microsoft.com/office/drawing/2014/main" id="{C17B16F7-4D7D-98C1-2E26-CECA4525E36C}"/>
                </a:ext>
              </a:extLst>
            </p:cNvPr>
            <p:cNvSpPr/>
            <p:nvPr/>
          </p:nvSpPr>
          <p:spPr>
            <a:xfrm>
              <a:off x="457200" y="2886869"/>
              <a:ext cx="2159477" cy="914399"/>
            </a:xfrm>
            <a:prstGeom prst="roundRect">
              <a:avLst>
                <a:gd name="adj" fmla="val 6492"/>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latin typeface="Aptos" panose="020B0004020202020204" pitchFamily="34" charset="0"/>
                  <a:ea typeface="Arial" pitchFamily="34" charset="-122"/>
                  <a:cs typeface="Arial" pitchFamily="34" charset="-120"/>
                </a:rPr>
                <a:t>May 4, 2027</a:t>
              </a:r>
            </a:p>
          </p:txBody>
        </p:sp>
      </p:grpSp>
      <p:grpSp>
        <p:nvGrpSpPr>
          <p:cNvPr id="20" name="Group 19">
            <a:extLst>
              <a:ext uri="{FF2B5EF4-FFF2-40B4-BE49-F238E27FC236}">
                <a16:creationId xmlns:a16="http://schemas.microsoft.com/office/drawing/2014/main" id="{C4D80E6D-E8F1-499D-FA15-35171C416010}"/>
              </a:ext>
            </a:extLst>
          </p:cNvPr>
          <p:cNvGrpSpPr/>
          <p:nvPr/>
        </p:nvGrpSpPr>
        <p:grpSpPr>
          <a:xfrm>
            <a:off x="457200" y="3865014"/>
            <a:ext cx="8896662" cy="914400"/>
            <a:chOff x="457200" y="3917684"/>
            <a:chExt cx="8896662" cy="914400"/>
          </a:xfrm>
        </p:grpSpPr>
        <p:sp>
          <p:nvSpPr>
            <p:cNvPr id="12" name="Rounded Rectangle 11">
              <a:extLst>
                <a:ext uri="{FF2B5EF4-FFF2-40B4-BE49-F238E27FC236}">
                  <a16:creationId xmlns:a16="http://schemas.microsoft.com/office/drawing/2014/main" id="{F9B38775-A8B8-F657-5708-DBBF5F5D4DC2}"/>
                </a:ext>
              </a:extLst>
            </p:cNvPr>
            <p:cNvSpPr/>
            <p:nvPr/>
          </p:nvSpPr>
          <p:spPr>
            <a:xfrm>
              <a:off x="777240" y="3917684"/>
              <a:ext cx="8576622" cy="914400"/>
            </a:xfrm>
            <a:prstGeom prst="roundRect">
              <a:avLst>
                <a:gd name="adj" fmla="val 6492"/>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lIns="2011680" rtlCol="0" anchor="ctr">
              <a:noAutofit/>
            </a:bodyPr>
            <a:lstStyle/>
            <a:p>
              <a:pPr>
                <a:lnSpc>
                  <a:spcPts val="1659"/>
                </a:lnSpc>
              </a:pPr>
              <a:r>
                <a:rPr lang="en-US" sz="1400" dirty="0">
                  <a:solidFill>
                    <a:srgbClr val="000000"/>
                  </a:solidFill>
                  <a:latin typeface="Aptos" panose="020B0004020202020204" pitchFamily="34" charset="0"/>
                  <a:ea typeface="Arial" pitchFamily="34" charset="-122"/>
                  <a:cs typeface="Arial" pitchFamily="34" charset="-120"/>
                </a:rPr>
                <a:t>Maria gets an enrollment notice saying she meets the work requirement.</a:t>
              </a:r>
              <a:endParaRPr lang="en-US" sz="1400" dirty="0">
                <a:latin typeface="Aptos" panose="020B0004020202020204" pitchFamily="34" charset="0"/>
                <a:ea typeface="Arial" charset="0"/>
                <a:cs typeface="Arial" charset="0"/>
              </a:endParaRPr>
            </a:p>
          </p:txBody>
        </p:sp>
        <p:sp>
          <p:nvSpPr>
            <p:cNvPr id="11" name="Rounded Rectangle 10">
              <a:extLst>
                <a:ext uri="{FF2B5EF4-FFF2-40B4-BE49-F238E27FC236}">
                  <a16:creationId xmlns:a16="http://schemas.microsoft.com/office/drawing/2014/main" id="{C589D6B5-634C-96FA-5C59-CCE77CFC3131}"/>
                </a:ext>
              </a:extLst>
            </p:cNvPr>
            <p:cNvSpPr/>
            <p:nvPr/>
          </p:nvSpPr>
          <p:spPr>
            <a:xfrm>
              <a:off x="457200" y="3917684"/>
              <a:ext cx="2159477" cy="914400"/>
            </a:xfrm>
            <a:prstGeom prst="roundRect">
              <a:avLst>
                <a:gd name="adj" fmla="val 6492"/>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latin typeface="Aptos" panose="020B0004020202020204" pitchFamily="34" charset="0"/>
                  <a:ea typeface="Arial" pitchFamily="34" charset="-122"/>
                  <a:cs typeface="Arial" pitchFamily="34" charset="-120"/>
                </a:rPr>
                <a:t>Around </a:t>
              </a:r>
              <a:br>
                <a:rPr lang="en-US" sz="1500" b="1" dirty="0">
                  <a:solidFill>
                    <a:schemeClr val="bg1"/>
                  </a:solidFill>
                  <a:latin typeface="Aptos" panose="020B0004020202020204" pitchFamily="34" charset="0"/>
                  <a:ea typeface="Arial" pitchFamily="34" charset="-122"/>
                  <a:cs typeface="Arial" pitchFamily="34" charset="-120"/>
                </a:rPr>
              </a:br>
              <a:r>
                <a:rPr lang="en-US" sz="1500" b="1" dirty="0">
                  <a:solidFill>
                    <a:schemeClr val="bg1"/>
                  </a:solidFill>
                  <a:latin typeface="Aptos" panose="020B0004020202020204" pitchFamily="34" charset="0"/>
                  <a:ea typeface="Arial" pitchFamily="34" charset="-122"/>
                  <a:cs typeface="Arial" pitchFamily="34" charset="-120"/>
                </a:rPr>
                <a:t>June 2027</a:t>
              </a:r>
            </a:p>
          </p:txBody>
        </p:sp>
      </p:grpSp>
      <p:grpSp>
        <p:nvGrpSpPr>
          <p:cNvPr id="21" name="Group 20">
            <a:extLst>
              <a:ext uri="{FF2B5EF4-FFF2-40B4-BE49-F238E27FC236}">
                <a16:creationId xmlns:a16="http://schemas.microsoft.com/office/drawing/2014/main" id="{B7E6772C-9215-5BAC-AEFD-AE6B71D223EE}"/>
              </a:ext>
            </a:extLst>
          </p:cNvPr>
          <p:cNvGrpSpPr/>
          <p:nvPr/>
        </p:nvGrpSpPr>
        <p:grpSpPr>
          <a:xfrm>
            <a:off x="457200" y="4885817"/>
            <a:ext cx="8896662" cy="914400"/>
            <a:chOff x="457200" y="4948498"/>
            <a:chExt cx="8896662" cy="914400"/>
          </a:xfrm>
        </p:grpSpPr>
        <p:sp>
          <p:nvSpPr>
            <p:cNvPr id="13" name="Rounded Rectangle 12">
              <a:extLst>
                <a:ext uri="{FF2B5EF4-FFF2-40B4-BE49-F238E27FC236}">
                  <a16:creationId xmlns:a16="http://schemas.microsoft.com/office/drawing/2014/main" id="{8DD56F8B-901C-0954-AE01-3EA75ACE4E20}"/>
                </a:ext>
              </a:extLst>
            </p:cNvPr>
            <p:cNvSpPr/>
            <p:nvPr/>
          </p:nvSpPr>
          <p:spPr>
            <a:xfrm>
              <a:off x="777239" y="4948498"/>
              <a:ext cx="8576623" cy="914400"/>
            </a:xfrm>
            <a:prstGeom prst="roundRect">
              <a:avLst>
                <a:gd name="adj" fmla="val 6492"/>
              </a:avLst>
            </a:prstGeom>
            <a:solidFill>
              <a:schemeClr val="accent1">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2011680" rtlCol="0" anchor="ctr">
              <a:noAutofit/>
            </a:bodyPr>
            <a:lstStyle/>
            <a:p>
              <a:r>
                <a:rPr lang="en-US" sz="1400" dirty="0">
                  <a:solidFill>
                    <a:srgbClr val="000000"/>
                  </a:solidFill>
                  <a:latin typeface="Aptos" panose="020B0004020202020204" pitchFamily="34" charset="0"/>
                  <a:cs typeface="Arial" pitchFamily="34" charset="-120"/>
                </a:rPr>
                <a:t>Maria has coverage. Her eligibility is reviewed again in 6 months.</a:t>
              </a:r>
            </a:p>
          </p:txBody>
        </p:sp>
        <p:sp>
          <p:nvSpPr>
            <p:cNvPr id="14" name="Rounded Rectangle 13">
              <a:extLst>
                <a:ext uri="{FF2B5EF4-FFF2-40B4-BE49-F238E27FC236}">
                  <a16:creationId xmlns:a16="http://schemas.microsoft.com/office/drawing/2014/main" id="{2FA2E53F-49BB-3D14-1546-9D3EA83FAA81}"/>
                </a:ext>
              </a:extLst>
            </p:cNvPr>
            <p:cNvSpPr/>
            <p:nvPr/>
          </p:nvSpPr>
          <p:spPr>
            <a:xfrm>
              <a:off x="457200" y="4948498"/>
              <a:ext cx="2159477" cy="914400"/>
            </a:xfrm>
            <a:prstGeom prst="roundRect">
              <a:avLst>
                <a:gd name="adj" fmla="val 6492"/>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latin typeface="Aptos" panose="020B0004020202020204" pitchFamily="34" charset="0"/>
                  <a:ea typeface="Arial" pitchFamily="34" charset="-122"/>
                  <a:cs typeface="Arial" pitchFamily="34" charset="-120"/>
                </a:rPr>
                <a:t>May 1 to </a:t>
              </a:r>
              <a:br>
                <a:rPr lang="en-US" sz="1500" b="1" dirty="0">
                  <a:solidFill>
                    <a:schemeClr val="bg1"/>
                  </a:solidFill>
                  <a:latin typeface="Aptos" panose="020B0004020202020204" pitchFamily="34" charset="0"/>
                  <a:ea typeface="Arial" pitchFamily="34" charset="-122"/>
                  <a:cs typeface="Arial" pitchFamily="34" charset="-120"/>
                </a:rPr>
              </a:br>
              <a:r>
                <a:rPr lang="en-US" sz="1500" b="1" dirty="0">
                  <a:solidFill>
                    <a:schemeClr val="bg1"/>
                  </a:solidFill>
                  <a:latin typeface="Aptos" panose="020B0004020202020204" pitchFamily="34" charset="0"/>
                  <a:ea typeface="Arial" pitchFamily="34" charset="-122"/>
                  <a:cs typeface="Arial" pitchFamily="34" charset="-120"/>
                </a:rPr>
                <a:t>October 31, 2027</a:t>
              </a:r>
            </a:p>
          </p:txBody>
        </p:sp>
      </p:grpSp>
      <p:grpSp>
        <p:nvGrpSpPr>
          <p:cNvPr id="37" name="Group 36">
            <a:extLst>
              <a:ext uri="{FF2B5EF4-FFF2-40B4-BE49-F238E27FC236}">
                <a16:creationId xmlns:a16="http://schemas.microsoft.com/office/drawing/2014/main" id="{BD874D5E-364A-CA02-7BD6-95A05ACCE798}"/>
              </a:ext>
            </a:extLst>
          </p:cNvPr>
          <p:cNvGrpSpPr/>
          <p:nvPr/>
        </p:nvGrpSpPr>
        <p:grpSpPr>
          <a:xfrm>
            <a:off x="9523562" y="1826107"/>
            <a:ext cx="2159478" cy="3964966"/>
            <a:chOff x="9712603" y="1456303"/>
            <a:chExt cx="2159478" cy="3964966"/>
          </a:xfrm>
        </p:grpSpPr>
        <p:sp>
          <p:nvSpPr>
            <p:cNvPr id="35" name="Round Diagonal Corner Rectangle 34">
              <a:extLst>
                <a:ext uri="{FF2B5EF4-FFF2-40B4-BE49-F238E27FC236}">
                  <a16:creationId xmlns:a16="http://schemas.microsoft.com/office/drawing/2014/main" id="{A9913768-E772-F4C5-3DB7-77BEE7B8EAC6}"/>
                </a:ext>
              </a:extLst>
            </p:cNvPr>
            <p:cNvSpPr/>
            <p:nvPr/>
          </p:nvSpPr>
          <p:spPr>
            <a:xfrm>
              <a:off x="9712603" y="1456303"/>
              <a:ext cx="2159478" cy="3964966"/>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0" bIns="182880" rtlCol="0" anchor="ctr"/>
            <a:lstStyle/>
            <a:p>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IMPORTANT: Volunteering can be self-reported </a:t>
              </a:r>
              <a:b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br>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in 2027. For new applicants, </a:t>
              </a:r>
              <a:b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br>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the requirement </a:t>
              </a:r>
              <a:b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br>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has to be met </a:t>
              </a:r>
              <a:b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br>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the month </a:t>
              </a:r>
              <a:b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br>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before applying.</a:t>
              </a:r>
            </a:p>
            <a:p>
              <a:endPar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endParaRPr>
            </a:p>
          </p:txBody>
        </p:sp>
        <p:pic>
          <p:nvPicPr>
            <p:cNvPr id="36" name="Graphic 35">
              <a:extLst>
                <a:ext uri="{FF2B5EF4-FFF2-40B4-BE49-F238E27FC236}">
                  <a16:creationId xmlns:a16="http://schemas.microsoft.com/office/drawing/2014/main" id="{265E7B7B-C515-9B1B-B4B9-EEC66638F75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922323" y="1747547"/>
              <a:ext cx="858587" cy="627429"/>
            </a:xfrm>
            <a:prstGeom prst="rect">
              <a:avLst/>
            </a:prstGeom>
          </p:spPr>
        </p:pic>
      </p:grpSp>
    </p:spTree>
    <p:extLst>
      <p:ext uri="{BB962C8B-B14F-4D97-AF65-F5344CB8AC3E}">
        <p14:creationId xmlns:p14="http://schemas.microsoft.com/office/powerpoint/2010/main" val="192940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7A097-D0B1-44C0-37BC-8B35C82A55B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D4F8597-D36F-0DD3-BE9F-AF467C6BD72F}"/>
              </a:ext>
            </a:extLst>
          </p:cNvPr>
          <p:cNvSpPr/>
          <p:nvPr/>
        </p:nvSpPr>
        <p:spPr>
          <a:xfrm>
            <a:off x="0" y="7995"/>
            <a:ext cx="12192000" cy="1382911"/>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2" name="Title 1">
            <a:extLst>
              <a:ext uri="{FF2B5EF4-FFF2-40B4-BE49-F238E27FC236}">
                <a16:creationId xmlns:a16="http://schemas.microsoft.com/office/drawing/2014/main" id="{C9037636-588E-4D0A-2011-9F367BB44F07}"/>
              </a:ext>
            </a:extLst>
          </p:cNvPr>
          <p:cNvSpPr>
            <a:spLocks noGrp="1"/>
          </p:cNvSpPr>
          <p:nvPr>
            <p:ph type="title"/>
          </p:nvPr>
        </p:nvSpPr>
        <p:spPr>
          <a:xfrm>
            <a:off x="380999" y="221865"/>
            <a:ext cx="10515600" cy="419265"/>
          </a:xfrm>
        </p:spPr>
        <p:txBody>
          <a:bodyPr vert="horz" lIns="91440" tIns="45720" rIns="91440" bIns="45720" rtlCol="0" anchor="t">
            <a:noAutofit/>
          </a:bodyPr>
          <a:lstStyle/>
          <a:p>
            <a:r>
              <a:rPr lang="en-US" sz="3000" dirty="0">
                <a:solidFill>
                  <a:schemeClr val="tx1"/>
                </a:solidFill>
              </a:rPr>
              <a:t>Scenarios: David, Current Member</a:t>
            </a:r>
            <a:br>
              <a:rPr lang="en-US" sz="3000" dirty="0">
                <a:solidFill>
                  <a:schemeClr val="tx1"/>
                </a:solidFill>
              </a:rPr>
            </a:br>
            <a:endParaRPr lang="en-US" sz="3000" dirty="0">
              <a:solidFill>
                <a:schemeClr val="tx1"/>
              </a:solidFill>
            </a:endParaRPr>
          </a:p>
        </p:txBody>
      </p:sp>
      <p:sp>
        <p:nvSpPr>
          <p:cNvPr id="9" name="Slide Number Placeholder 3">
            <a:extLst>
              <a:ext uri="{FF2B5EF4-FFF2-40B4-BE49-F238E27FC236}">
                <a16:creationId xmlns:a16="http://schemas.microsoft.com/office/drawing/2014/main" id="{4E63E871-6C7B-433A-3E2A-DE18CB5573F1}"/>
              </a:ext>
            </a:extLst>
          </p:cNvPr>
          <p:cNvSpPr>
            <a:spLocks noGrp="1"/>
          </p:cNvSpPr>
          <p:nvPr>
            <p:ph type="sldNum" sz="quarter" idx="12"/>
          </p:nvPr>
        </p:nvSpPr>
        <p:spPr>
          <a:xfrm>
            <a:off x="4613779" y="6335179"/>
            <a:ext cx="7196137" cy="533400"/>
          </a:xfrm>
        </p:spPr>
        <p:txBody>
          <a:bodyPr/>
          <a:lstStyle/>
          <a:p>
            <a:fld id="{6C7D1EA5-6DBE-A94B-8E51-8AA2A79E30FE}" type="slidenum">
              <a:rPr lang="en-US">
                <a:latin typeface="Aptos" panose="020B0004020202020204" pitchFamily="34" charset="0"/>
              </a:rPr>
              <a:t>10</a:t>
            </a:fld>
            <a:endParaRPr lang="en-US" dirty="0">
              <a:latin typeface="Aptos" panose="020B0004020202020204" pitchFamily="34" charset="0"/>
            </a:endParaRPr>
          </a:p>
        </p:txBody>
      </p:sp>
      <p:sp>
        <p:nvSpPr>
          <p:cNvPr id="7" name="TextBox 6">
            <a:extLst>
              <a:ext uri="{FF2B5EF4-FFF2-40B4-BE49-F238E27FC236}">
                <a16:creationId xmlns:a16="http://schemas.microsoft.com/office/drawing/2014/main" id="{1D01D698-49D2-317A-524C-30992D30C5D3}"/>
              </a:ext>
            </a:extLst>
          </p:cNvPr>
          <p:cNvSpPr txBox="1"/>
          <p:nvPr/>
        </p:nvSpPr>
        <p:spPr>
          <a:xfrm>
            <a:off x="380999" y="600659"/>
            <a:ext cx="10173347" cy="584775"/>
          </a:xfrm>
          <a:prstGeom prst="rect">
            <a:avLst/>
          </a:prstGeom>
          <a:noFill/>
        </p:spPr>
        <p:txBody>
          <a:bodyPr wrap="square">
            <a:spAutoFit/>
          </a:bodyPr>
          <a:lstStyle/>
          <a:p>
            <a:r>
              <a:rPr lang="en-US" sz="1600" b="1" dirty="0">
                <a:solidFill>
                  <a:srgbClr val="000000"/>
                </a:solidFill>
                <a:latin typeface="Aptos" panose="020B0004020202020204" pitchFamily="34" charset="0"/>
                <a:ea typeface="Arial" pitchFamily="34" charset="-122"/>
                <a:cs typeface="Arial" pitchFamily="34" charset="-120"/>
              </a:rPr>
              <a:t>David works at a grocery store and earns about $1,200 a month. </a:t>
            </a:r>
            <a:br>
              <a:rPr lang="en-US" sz="1600" b="1" dirty="0">
                <a:solidFill>
                  <a:srgbClr val="000000"/>
                </a:solidFill>
                <a:latin typeface="Aptos" panose="020B0004020202020204" pitchFamily="34" charset="0"/>
                <a:ea typeface="Arial" pitchFamily="34" charset="-122"/>
                <a:cs typeface="Arial" pitchFamily="34" charset="-120"/>
              </a:rPr>
            </a:br>
            <a:r>
              <a:rPr lang="en-US" sz="1600" b="1" dirty="0">
                <a:solidFill>
                  <a:srgbClr val="000000"/>
                </a:solidFill>
                <a:latin typeface="Aptos" panose="020B0004020202020204" pitchFamily="34" charset="0"/>
                <a:ea typeface="Arial" pitchFamily="34" charset="-122"/>
                <a:cs typeface="Arial" pitchFamily="34" charset="-120"/>
              </a:rPr>
              <a:t>His current enrollment is until September 30, 2027.</a:t>
            </a:r>
            <a:endParaRPr lang="en-US" sz="1600" dirty="0">
              <a:latin typeface="Aptos" panose="020B0004020202020204" pitchFamily="34" charset="0"/>
            </a:endParaRPr>
          </a:p>
        </p:txBody>
      </p:sp>
      <p:sp>
        <p:nvSpPr>
          <p:cNvPr id="4" name="Rounded Rectangle 3">
            <a:extLst>
              <a:ext uri="{FF2B5EF4-FFF2-40B4-BE49-F238E27FC236}">
                <a16:creationId xmlns:a16="http://schemas.microsoft.com/office/drawing/2014/main" id="{1BCCADEA-6174-3152-443D-7EA8CAE4D3A6}"/>
              </a:ext>
            </a:extLst>
          </p:cNvPr>
          <p:cNvSpPr/>
          <p:nvPr/>
        </p:nvSpPr>
        <p:spPr>
          <a:xfrm>
            <a:off x="457201" y="1780185"/>
            <a:ext cx="8515350" cy="1336275"/>
          </a:xfrm>
          <a:prstGeom prst="roundRect">
            <a:avLst>
              <a:gd name="adj" fmla="val 4028"/>
            </a:avLst>
          </a:prstGeom>
          <a:solidFill>
            <a:schemeClr val="accent5">
              <a:lumMod val="40000"/>
              <a:lumOff val="6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noAutofit/>
          </a:bodyPr>
          <a:lstStyle/>
          <a:p>
            <a:r>
              <a:rPr lang="en-US" sz="1400" dirty="0">
                <a:solidFill>
                  <a:srgbClr val="000000"/>
                </a:solidFill>
                <a:latin typeface="Aptos" panose="020B0004020202020204" pitchFamily="34" charset="0"/>
                <a:ea typeface="Arial" pitchFamily="34" charset="-122"/>
                <a:cs typeface="Arial" pitchFamily="34" charset="-120"/>
              </a:rPr>
              <a:t>David's current enrollment period ends in September 2027. About 2 months before the end of the enrollment period, the state checks its data sources </a:t>
            </a:r>
            <a:br>
              <a:rPr lang="en-US" sz="1400" dirty="0">
                <a:solidFill>
                  <a:srgbClr val="000000"/>
                </a:solidFill>
                <a:latin typeface="Aptos" panose="020B0004020202020204" pitchFamily="34" charset="0"/>
                <a:ea typeface="Arial" pitchFamily="34" charset="-122"/>
                <a:cs typeface="Arial" pitchFamily="34" charset="-120"/>
              </a:rPr>
            </a:br>
            <a:r>
              <a:rPr lang="en-US" sz="1400" dirty="0">
                <a:solidFill>
                  <a:srgbClr val="000000"/>
                </a:solidFill>
                <a:latin typeface="Aptos" panose="020B0004020202020204" pitchFamily="34" charset="0"/>
                <a:ea typeface="Arial" pitchFamily="34" charset="-122"/>
                <a:cs typeface="Arial" pitchFamily="34" charset="-120"/>
              </a:rPr>
              <a:t>to try and automatically verify David's eligibility, including using wage data. </a:t>
            </a:r>
            <a:br>
              <a:rPr lang="en-US" sz="1400" dirty="0">
                <a:solidFill>
                  <a:srgbClr val="000000"/>
                </a:solidFill>
                <a:latin typeface="Aptos" panose="020B0004020202020204" pitchFamily="34" charset="0"/>
                <a:ea typeface="Arial" pitchFamily="34" charset="-122"/>
                <a:cs typeface="Arial" pitchFamily="34" charset="-120"/>
              </a:rPr>
            </a:br>
            <a:r>
              <a:rPr lang="en-US" sz="1400" dirty="0">
                <a:solidFill>
                  <a:srgbClr val="000000"/>
                </a:solidFill>
                <a:latin typeface="Aptos" panose="020B0004020202020204" pitchFamily="34" charset="0"/>
                <a:ea typeface="Arial" pitchFamily="34" charset="-122"/>
                <a:cs typeface="Arial" pitchFamily="34" charset="-120"/>
              </a:rPr>
              <a:t>It shows David earned more than $580 in at least one month of his current period, so the state renews him without asking for anything.</a:t>
            </a:r>
            <a:endParaRPr lang="en-US" sz="1400" dirty="0">
              <a:latin typeface="Aptos" panose="020B0004020202020204" pitchFamily="34" charset="0"/>
              <a:ea typeface="Arial" charset="0"/>
              <a:cs typeface="Arial" charset="0"/>
            </a:endParaRPr>
          </a:p>
        </p:txBody>
      </p:sp>
      <p:sp>
        <p:nvSpPr>
          <p:cNvPr id="3" name="Rounded Rectangle 2">
            <a:extLst>
              <a:ext uri="{FF2B5EF4-FFF2-40B4-BE49-F238E27FC236}">
                <a16:creationId xmlns:a16="http://schemas.microsoft.com/office/drawing/2014/main" id="{4EFF68A8-68D4-5285-CDF4-3994C7A31813}"/>
              </a:ext>
            </a:extLst>
          </p:cNvPr>
          <p:cNvSpPr/>
          <p:nvPr/>
        </p:nvSpPr>
        <p:spPr>
          <a:xfrm>
            <a:off x="457200" y="1779439"/>
            <a:ext cx="2159477" cy="1337767"/>
          </a:xfrm>
          <a:prstGeom prst="roundRect">
            <a:avLst>
              <a:gd name="adj" fmla="val 4437"/>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latin typeface="Aptos" panose="020B0004020202020204" pitchFamily="34" charset="0"/>
                <a:ea typeface="Arial" pitchFamily="34" charset="-122"/>
                <a:cs typeface="Arial" pitchFamily="34" charset="-120"/>
              </a:rPr>
              <a:t>Around </a:t>
            </a:r>
            <a:br>
              <a:rPr lang="en-US" sz="1500" b="1" dirty="0">
                <a:solidFill>
                  <a:schemeClr val="tx1"/>
                </a:solidFill>
                <a:latin typeface="Aptos" panose="020B0004020202020204" pitchFamily="34" charset="0"/>
                <a:ea typeface="Arial" pitchFamily="34" charset="-122"/>
                <a:cs typeface="Arial" pitchFamily="34" charset="-120"/>
              </a:rPr>
            </a:br>
            <a:r>
              <a:rPr lang="en-US" sz="1500" b="1" dirty="0">
                <a:solidFill>
                  <a:schemeClr val="tx1"/>
                </a:solidFill>
                <a:latin typeface="Aptos" panose="020B0004020202020204" pitchFamily="34" charset="0"/>
                <a:ea typeface="Arial" pitchFamily="34" charset="-122"/>
                <a:cs typeface="Arial" pitchFamily="34" charset="-120"/>
              </a:rPr>
              <a:t>July 2027</a:t>
            </a:r>
          </a:p>
        </p:txBody>
      </p:sp>
      <p:sp>
        <p:nvSpPr>
          <p:cNvPr id="10" name="Rounded Rectangle 9">
            <a:extLst>
              <a:ext uri="{FF2B5EF4-FFF2-40B4-BE49-F238E27FC236}">
                <a16:creationId xmlns:a16="http://schemas.microsoft.com/office/drawing/2014/main" id="{2AF190EF-0677-507A-C2B3-B1B274A267E0}"/>
              </a:ext>
            </a:extLst>
          </p:cNvPr>
          <p:cNvSpPr/>
          <p:nvPr/>
        </p:nvSpPr>
        <p:spPr>
          <a:xfrm>
            <a:off x="457200" y="3237999"/>
            <a:ext cx="8515351" cy="822960"/>
          </a:xfrm>
          <a:prstGeom prst="roundRect">
            <a:avLst>
              <a:gd name="adj" fmla="val 6541"/>
            </a:avLst>
          </a:prstGeom>
          <a:solidFill>
            <a:schemeClr val="accent5">
              <a:lumMod val="20000"/>
              <a:lumOff val="80000"/>
            </a:schemeClr>
          </a:solidFill>
          <a:ln>
            <a:solidFill>
              <a:srgbClr val="F6B67A"/>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spAutoFit/>
          </a:bodyPr>
          <a:lstStyle/>
          <a:p>
            <a:r>
              <a:rPr lang="en-US" sz="1400" dirty="0">
                <a:solidFill>
                  <a:srgbClr val="000000"/>
                </a:solidFill>
                <a:latin typeface="Aptos" panose="020B0004020202020204" pitchFamily="34" charset="0"/>
                <a:ea typeface="Arial" pitchFamily="34" charset="-122"/>
                <a:cs typeface="Arial" pitchFamily="34" charset="-120"/>
              </a:rPr>
              <a:t>David gets a renewal notice saying he meets the work requirement.</a:t>
            </a:r>
            <a:endParaRPr lang="en-US" sz="1400" dirty="0">
              <a:latin typeface="Aptos" panose="020B0004020202020204" pitchFamily="34" charset="0"/>
              <a:ea typeface="Arial" charset="0"/>
              <a:cs typeface="Arial" charset="0"/>
            </a:endParaRPr>
          </a:p>
        </p:txBody>
      </p:sp>
      <p:sp>
        <p:nvSpPr>
          <p:cNvPr id="6" name="Rounded Rectangle 5">
            <a:extLst>
              <a:ext uri="{FF2B5EF4-FFF2-40B4-BE49-F238E27FC236}">
                <a16:creationId xmlns:a16="http://schemas.microsoft.com/office/drawing/2014/main" id="{4F6DC382-F585-3007-657C-DD9024AE7F8C}"/>
              </a:ext>
            </a:extLst>
          </p:cNvPr>
          <p:cNvSpPr/>
          <p:nvPr/>
        </p:nvSpPr>
        <p:spPr>
          <a:xfrm>
            <a:off x="457200" y="3241085"/>
            <a:ext cx="2159477" cy="816791"/>
          </a:xfrm>
          <a:prstGeom prst="roundRect">
            <a:avLst>
              <a:gd name="adj" fmla="val 7268"/>
            </a:avLst>
          </a:prstGeom>
          <a:solidFill>
            <a:srgbClr val="F6B67A"/>
          </a:solidFill>
          <a:ln>
            <a:solidFill>
              <a:srgbClr val="F6B6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latin typeface="Aptos" panose="020B0004020202020204" pitchFamily="34" charset="0"/>
                <a:ea typeface="Arial" pitchFamily="34" charset="-122"/>
                <a:cs typeface="Arial" pitchFamily="34" charset="-120"/>
              </a:rPr>
              <a:t>Around </a:t>
            </a:r>
            <a:br>
              <a:rPr lang="en-US" sz="1500" b="1" dirty="0">
                <a:solidFill>
                  <a:schemeClr val="tx1"/>
                </a:solidFill>
                <a:latin typeface="Aptos" panose="020B0004020202020204" pitchFamily="34" charset="0"/>
                <a:ea typeface="Arial" pitchFamily="34" charset="-122"/>
                <a:cs typeface="Arial" pitchFamily="34" charset="-120"/>
              </a:rPr>
            </a:br>
            <a:r>
              <a:rPr lang="en-US" sz="1500" b="1" dirty="0">
                <a:solidFill>
                  <a:schemeClr val="tx1"/>
                </a:solidFill>
                <a:latin typeface="Aptos" panose="020B0004020202020204" pitchFamily="34" charset="0"/>
                <a:ea typeface="Arial" pitchFamily="34" charset="-122"/>
                <a:cs typeface="Arial" pitchFamily="34" charset="-120"/>
              </a:rPr>
              <a:t>August 2027</a:t>
            </a:r>
          </a:p>
        </p:txBody>
      </p:sp>
      <p:sp>
        <p:nvSpPr>
          <p:cNvPr id="12" name="Rounded Rectangle 11">
            <a:extLst>
              <a:ext uri="{FF2B5EF4-FFF2-40B4-BE49-F238E27FC236}">
                <a16:creationId xmlns:a16="http://schemas.microsoft.com/office/drawing/2014/main" id="{CAC8648E-3C51-ED0B-C750-9CDFD0FE03AB}"/>
              </a:ext>
            </a:extLst>
          </p:cNvPr>
          <p:cNvSpPr/>
          <p:nvPr/>
        </p:nvSpPr>
        <p:spPr>
          <a:xfrm>
            <a:off x="457201" y="4181752"/>
            <a:ext cx="8515350" cy="822960"/>
          </a:xfrm>
          <a:prstGeom prst="roundRect">
            <a:avLst>
              <a:gd name="adj" fmla="val 6541"/>
            </a:avLst>
          </a:prstGeom>
          <a:solidFill>
            <a:schemeClr val="accent5">
              <a:lumMod val="40000"/>
              <a:lumOff val="6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spAutoFit/>
          </a:bodyPr>
          <a:lstStyle/>
          <a:p>
            <a:r>
              <a:rPr lang="en-US" sz="1400" dirty="0">
                <a:solidFill>
                  <a:srgbClr val="000000"/>
                </a:solidFill>
                <a:latin typeface="Aptos" panose="020B0004020202020204" pitchFamily="34" charset="0"/>
                <a:ea typeface="Arial" pitchFamily="34" charset="-122"/>
                <a:cs typeface="Arial" pitchFamily="34" charset="-120"/>
              </a:rPr>
              <a:t>David's current eligibility period ends and he has already been automatically verified to continue coverage for another 6 months.</a:t>
            </a:r>
            <a:endParaRPr lang="en-US" sz="1400" dirty="0">
              <a:latin typeface="Aptos" panose="020B0004020202020204" pitchFamily="34" charset="0"/>
              <a:ea typeface="Arial" charset="0"/>
              <a:cs typeface="Arial" charset="0"/>
            </a:endParaRPr>
          </a:p>
        </p:txBody>
      </p:sp>
      <p:sp>
        <p:nvSpPr>
          <p:cNvPr id="11" name="Rounded Rectangle 10">
            <a:extLst>
              <a:ext uri="{FF2B5EF4-FFF2-40B4-BE49-F238E27FC236}">
                <a16:creationId xmlns:a16="http://schemas.microsoft.com/office/drawing/2014/main" id="{E06DF3FD-F998-8943-290F-0A99F46CEA27}"/>
              </a:ext>
            </a:extLst>
          </p:cNvPr>
          <p:cNvSpPr/>
          <p:nvPr/>
        </p:nvSpPr>
        <p:spPr>
          <a:xfrm>
            <a:off x="457200" y="4181752"/>
            <a:ext cx="2159477" cy="822960"/>
          </a:xfrm>
          <a:prstGeom prst="roundRect">
            <a:avLst>
              <a:gd name="adj" fmla="val 7213"/>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latin typeface="Aptos" panose="020B0004020202020204" pitchFamily="34" charset="0"/>
                <a:ea typeface="Arial" pitchFamily="34" charset="-122"/>
                <a:cs typeface="Arial" pitchFamily="34" charset="-120"/>
              </a:rPr>
              <a:t>September 30, 2027</a:t>
            </a:r>
          </a:p>
        </p:txBody>
      </p:sp>
      <p:sp>
        <p:nvSpPr>
          <p:cNvPr id="13" name="Rounded Rectangle 12">
            <a:extLst>
              <a:ext uri="{FF2B5EF4-FFF2-40B4-BE49-F238E27FC236}">
                <a16:creationId xmlns:a16="http://schemas.microsoft.com/office/drawing/2014/main" id="{E965556D-C1B8-471D-6C38-F954A4BE56A9}"/>
              </a:ext>
            </a:extLst>
          </p:cNvPr>
          <p:cNvSpPr/>
          <p:nvPr/>
        </p:nvSpPr>
        <p:spPr>
          <a:xfrm>
            <a:off x="457201" y="5125506"/>
            <a:ext cx="8515350" cy="822960"/>
          </a:xfrm>
          <a:prstGeom prst="roundRect">
            <a:avLst>
              <a:gd name="adj" fmla="val 6541"/>
            </a:avLst>
          </a:prstGeom>
          <a:solidFill>
            <a:schemeClr val="accent5">
              <a:lumMod val="20000"/>
              <a:lumOff val="80000"/>
            </a:schemeClr>
          </a:solidFill>
          <a:ln>
            <a:solidFill>
              <a:srgbClr val="F6B67A"/>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noAutofit/>
          </a:bodyPr>
          <a:lstStyle/>
          <a:p>
            <a:r>
              <a:rPr lang="en-US" sz="1400" dirty="0">
                <a:solidFill>
                  <a:srgbClr val="000000"/>
                </a:solidFill>
                <a:latin typeface="Aptos" panose="020B0004020202020204" pitchFamily="34" charset="0"/>
                <a:ea typeface="Arial" pitchFamily="34" charset="-122"/>
                <a:cs typeface="Arial" pitchFamily="34" charset="-120"/>
              </a:rPr>
              <a:t>David has coverage for the next 6-month period. His eligibility is reviewed </a:t>
            </a:r>
            <a:br>
              <a:rPr lang="en-US" sz="1400" dirty="0">
                <a:solidFill>
                  <a:srgbClr val="000000"/>
                </a:solidFill>
                <a:latin typeface="Aptos" panose="020B0004020202020204" pitchFamily="34" charset="0"/>
                <a:ea typeface="Arial" pitchFamily="34" charset="-122"/>
                <a:cs typeface="Arial" pitchFamily="34" charset="-120"/>
              </a:rPr>
            </a:br>
            <a:r>
              <a:rPr lang="en-US" sz="1400" dirty="0">
                <a:solidFill>
                  <a:srgbClr val="000000"/>
                </a:solidFill>
                <a:latin typeface="Aptos" panose="020B0004020202020204" pitchFamily="34" charset="0"/>
                <a:ea typeface="Arial" pitchFamily="34" charset="-122"/>
                <a:cs typeface="Arial" pitchFamily="34" charset="-120"/>
              </a:rPr>
              <a:t>again in 6 months.</a:t>
            </a:r>
            <a:endParaRPr lang="en-US" sz="1400" dirty="0">
              <a:latin typeface="Aptos" panose="020B0004020202020204" pitchFamily="34" charset="0"/>
              <a:ea typeface="Arial" charset="0"/>
              <a:cs typeface="Arial" charset="0"/>
            </a:endParaRPr>
          </a:p>
        </p:txBody>
      </p:sp>
      <p:sp>
        <p:nvSpPr>
          <p:cNvPr id="14" name="Rounded Rectangle 13">
            <a:extLst>
              <a:ext uri="{FF2B5EF4-FFF2-40B4-BE49-F238E27FC236}">
                <a16:creationId xmlns:a16="http://schemas.microsoft.com/office/drawing/2014/main" id="{5D826972-4FA8-52D2-DE23-4BE4E9D80E23}"/>
              </a:ext>
            </a:extLst>
          </p:cNvPr>
          <p:cNvSpPr/>
          <p:nvPr/>
        </p:nvSpPr>
        <p:spPr>
          <a:xfrm>
            <a:off x="457200" y="5126352"/>
            <a:ext cx="2159477" cy="822114"/>
          </a:xfrm>
          <a:prstGeom prst="roundRect">
            <a:avLst>
              <a:gd name="adj" fmla="val 7221"/>
            </a:avLst>
          </a:prstGeom>
          <a:solidFill>
            <a:srgbClr val="F6B67A"/>
          </a:solidFill>
          <a:ln>
            <a:solidFill>
              <a:srgbClr val="F6B6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latin typeface="Aptos" panose="020B0004020202020204" pitchFamily="34" charset="0"/>
                <a:ea typeface="Arial" pitchFamily="34" charset="-122"/>
                <a:cs typeface="Arial" pitchFamily="34" charset="-120"/>
              </a:rPr>
              <a:t>October 1, 2027 to March 30, 2028</a:t>
            </a:r>
          </a:p>
        </p:txBody>
      </p:sp>
      <p:grpSp>
        <p:nvGrpSpPr>
          <p:cNvPr id="37" name="Group 36">
            <a:extLst>
              <a:ext uri="{FF2B5EF4-FFF2-40B4-BE49-F238E27FC236}">
                <a16:creationId xmlns:a16="http://schemas.microsoft.com/office/drawing/2014/main" id="{D2378832-7E42-548D-CB35-9BA0731050F7}"/>
              </a:ext>
            </a:extLst>
          </p:cNvPr>
          <p:cNvGrpSpPr/>
          <p:nvPr/>
        </p:nvGrpSpPr>
        <p:grpSpPr>
          <a:xfrm>
            <a:off x="9155430" y="1779506"/>
            <a:ext cx="2595712" cy="4168373"/>
            <a:chOff x="9381793" y="1529156"/>
            <a:chExt cx="2595712" cy="4168373"/>
          </a:xfrm>
        </p:grpSpPr>
        <p:sp>
          <p:nvSpPr>
            <p:cNvPr id="35" name="Round Diagonal Corner Rectangle 34">
              <a:extLst>
                <a:ext uri="{FF2B5EF4-FFF2-40B4-BE49-F238E27FC236}">
                  <a16:creationId xmlns:a16="http://schemas.microsoft.com/office/drawing/2014/main" id="{67F42C24-FD0B-281C-B3CC-45733C253C75}"/>
                </a:ext>
              </a:extLst>
            </p:cNvPr>
            <p:cNvSpPr/>
            <p:nvPr/>
          </p:nvSpPr>
          <p:spPr>
            <a:xfrm>
              <a:off x="9381793" y="1529156"/>
              <a:ext cx="2595712" cy="4168373"/>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0" bIns="365760" rtlCol="0" anchor="ctr"/>
            <a:lstStyle/>
            <a:p>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IMPORTANT: </a:t>
              </a:r>
              <a:b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br>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When state data shows the requirement is met, the member does not need to act. Members should still watch for notices informing them that they are eligible and will continue to remain enrolled.</a:t>
              </a:r>
            </a:p>
          </p:txBody>
        </p:sp>
        <p:pic>
          <p:nvPicPr>
            <p:cNvPr id="36" name="Graphic 35">
              <a:extLst>
                <a:ext uri="{FF2B5EF4-FFF2-40B4-BE49-F238E27FC236}">
                  <a16:creationId xmlns:a16="http://schemas.microsoft.com/office/drawing/2014/main" id="{F5655C8E-E3B8-BAC8-9495-EADC97F995D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92730" y="1710607"/>
              <a:ext cx="944446" cy="690172"/>
            </a:xfrm>
            <a:prstGeom prst="rect">
              <a:avLst/>
            </a:prstGeom>
          </p:spPr>
        </p:pic>
      </p:grpSp>
      <p:sp>
        <p:nvSpPr>
          <p:cNvPr id="22" name="Text 7">
            <a:extLst>
              <a:ext uri="{FF2B5EF4-FFF2-40B4-BE49-F238E27FC236}">
                <a16:creationId xmlns:a16="http://schemas.microsoft.com/office/drawing/2014/main" id="{110488FD-47C5-4488-F074-C1BF0AD429D1}"/>
              </a:ext>
            </a:extLst>
          </p:cNvPr>
          <p:cNvSpPr/>
          <p:nvPr/>
        </p:nvSpPr>
        <p:spPr>
          <a:xfrm>
            <a:off x="705671" y="12665546"/>
            <a:ext cx="10960100" cy="607060"/>
          </a:xfrm>
          <a:prstGeom prst="rect">
            <a:avLst/>
          </a:prstGeom>
          <a:noFill/>
          <a:ln w="12700">
            <a:solidFill>
              <a:srgbClr val="000000"/>
            </a:solidFill>
            <a:prstDash val="solid"/>
          </a:ln>
        </p:spPr>
        <p:txBody>
          <a:bodyPr wrap="square" lIns="156210" tIns="105410" rIns="0" bIns="80010" rtlCol="0" anchor="t">
            <a:normAutofit/>
          </a:bodyPr>
          <a:lstStyle/>
          <a:p>
            <a:pPr marL="0" indent="0" algn="l">
              <a:lnSpc>
                <a:spcPts val="1560"/>
              </a:lnSpc>
              <a:buNone/>
            </a:pPr>
            <a:r>
              <a:rPr lang="en-US" sz="1200" b="1" dirty="0">
                <a:solidFill>
                  <a:srgbClr val="000000"/>
                </a:solidFill>
                <a:latin typeface="Arial" pitchFamily="34" charset="0"/>
                <a:ea typeface="Arial" pitchFamily="34" charset="-122"/>
                <a:cs typeface="Arial" pitchFamily="34" charset="-120"/>
              </a:rPr>
              <a:t>IMPORTANT:</a:t>
            </a:r>
            <a:r>
              <a:rPr lang="en-US" sz="1200" dirty="0">
                <a:solidFill>
                  <a:srgbClr val="000000"/>
                </a:solidFill>
                <a:latin typeface="Arial" pitchFamily="34" charset="0"/>
                <a:ea typeface="Arial" pitchFamily="34" charset="-122"/>
                <a:cs typeface="Arial" pitchFamily="34" charset="-120"/>
              </a:rPr>
              <a:t> When state data shows the requirement is met, the member does not need to act. Members should still watch for notices informing them that they are eligible and will continue to remain enrolled.</a:t>
            </a:r>
            <a:endParaRPr lang="en-US" sz="1200" dirty="0"/>
          </a:p>
        </p:txBody>
      </p:sp>
    </p:spTree>
    <p:extLst>
      <p:ext uri="{BB962C8B-B14F-4D97-AF65-F5344CB8AC3E}">
        <p14:creationId xmlns:p14="http://schemas.microsoft.com/office/powerpoint/2010/main" val="2229582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EE82A-83E3-59DB-8025-82D3F9E9063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415762C-155E-A186-FD8C-72F415780808}"/>
              </a:ext>
            </a:extLst>
          </p:cNvPr>
          <p:cNvSpPr/>
          <p:nvPr/>
        </p:nvSpPr>
        <p:spPr>
          <a:xfrm>
            <a:off x="0" y="-44123"/>
            <a:ext cx="12192000" cy="1382911"/>
          </a:xfrm>
          <a:prstGeom prst="rect">
            <a:avLst/>
          </a:prstGeom>
          <a:solidFill>
            <a:srgbClr val="E9F5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2" name="Title 1">
            <a:extLst>
              <a:ext uri="{FF2B5EF4-FFF2-40B4-BE49-F238E27FC236}">
                <a16:creationId xmlns:a16="http://schemas.microsoft.com/office/drawing/2014/main" id="{8919FF24-1376-8CF6-DD43-90EE84C57606}"/>
              </a:ext>
            </a:extLst>
          </p:cNvPr>
          <p:cNvSpPr>
            <a:spLocks noGrp="1"/>
          </p:cNvSpPr>
          <p:nvPr>
            <p:ph type="title"/>
          </p:nvPr>
        </p:nvSpPr>
        <p:spPr>
          <a:xfrm>
            <a:off x="380999" y="186816"/>
            <a:ext cx="10515600" cy="467591"/>
          </a:xfrm>
        </p:spPr>
        <p:txBody>
          <a:bodyPr vert="horz" lIns="91440" tIns="45720" rIns="91440" bIns="45720" rtlCol="0" anchor="t">
            <a:noAutofit/>
          </a:bodyPr>
          <a:lstStyle/>
          <a:p>
            <a:r>
              <a:rPr lang="en-US" sz="3000" dirty="0">
                <a:solidFill>
                  <a:schemeClr val="tx1"/>
                </a:solidFill>
              </a:rPr>
              <a:t>Scenarios: Hector, Current Member</a:t>
            </a:r>
          </a:p>
        </p:txBody>
      </p:sp>
      <p:sp>
        <p:nvSpPr>
          <p:cNvPr id="7" name="TextBox 6">
            <a:extLst>
              <a:ext uri="{FF2B5EF4-FFF2-40B4-BE49-F238E27FC236}">
                <a16:creationId xmlns:a16="http://schemas.microsoft.com/office/drawing/2014/main" id="{941E1BDA-33E5-9879-B35E-B753392CD8AA}"/>
              </a:ext>
            </a:extLst>
          </p:cNvPr>
          <p:cNvSpPr txBox="1"/>
          <p:nvPr/>
        </p:nvSpPr>
        <p:spPr>
          <a:xfrm>
            <a:off x="380999" y="621417"/>
            <a:ext cx="8181109" cy="955903"/>
          </a:xfrm>
          <a:prstGeom prst="rect">
            <a:avLst/>
          </a:prstGeom>
          <a:noFill/>
        </p:spPr>
        <p:txBody>
          <a:bodyPr wrap="square">
            <a:spAutoFit/>
          </a:bodyPr>
          <a:lstStyle/>
          <a:p>
            <a:pPr>
              <a:lnSpc>
                <a:spcPts val="1685"/>
              </a:lnSpc>
            </a:pPr>
            <a:r>
              <a:rPr lang="en-US" sz="1600" b="1" dirty="0">
                <a:solidFill>
                  <a:srgbClr val="000000"/>
                </a:solidFill>
                <a:latin typeface="Aptos" panose="020B0004020202020204" pitchFamily="34" charset="0"/>
                <a:ea typeface="Arial" pitchFamily="34" charset="-122"/>
                <a:cs typeface="Arial" pitchFamily="34" charset="-120"/>
              </a:rPr>
              <a:t>Hector recently started caring for his </a:t>
            </a:r>
            <a:br>
              <a:rPr lang="en-US" sz="1600" b="1" dirty="0">
                <a:solidFill>
                  <a:srgbClr val="000000"/>
                </a:solidFill>
                <a:latin typeface="Aptos" panose="020B0004020202020204" pitchFamily="34" charset="0"/>
                <a:ea typeface="Arial" pitchFamily="34" charset="-122"/>
                <a:cs typeface="Arial" pitchFamily="34" charset="-120"/>
              </a:rPr>
            </a:br>
            <a:r>
              <a:rPr lang="en-US" sz="1600" b="1" dirty="0">
                <a:solidFill>
                  <a:srgbClr val="000000"/>
                </a:solidFill>
                <a:latin typeface="Aptos" panose="020B0004020202020204" pitchFamily="34" charset="0"/>
                <a:ea typeface="Arial" pitchFamily="34" charset="-122"/>
                <a:cs typeface="Arial" pitchFamily="34" charset="-120"/>
              </a:rPr>
              <a:t>brother's 8-year-old son, who lives with him.</a:t>
            </a:r>
            <a:endParaRPr lang="en-US" sz="1600" dirty="0">
              <a:latin typeface="Aptos" panose="020B0004020202020204" pitchFamily="34" charset="0"/>
            </a:endParaRPr>
          </a:p>
          <a:p>
            <a:pPr>
              <a:lnSpc>
                <a:spcPts val="1685"/>
              </a:lnSpc>
            </a:pPr>
            <a:endParaRPr lang="en-US" sz="1200" dirty="0">
              <a:latin typeface="Aptos" panose="020B0004020202020204" pitchFamily="34" charset="0"/>
            </a:endParaRPr>
          </a:p>
          <a:p>
            <a:pPr marL="0" indent="0" algn="l">
              <a:lnSpc>
                <a:spcPts val="1685"/>
              </a:lnSpc>
              <a:buNone/>
            </a:pPr>
            <a:endParaRPr lang="en-US" sz="1296" dirty="0">
              <a:latin typeface="Aptos" panose="020B0004020202020204" pitchFamily="34" charset="0"/>
            </a:endParaRPr>
          </a:p>
        </p:txBody>
      </p:sp>
      <p:sp>
        <p:nvSpPr>
          <p:cNvPr id="4" name="Rounded Rectangle 3">
            <a:extLst>
              <a:ext uri="{FF2B5EF4-FFF2-40B4-BE49-F238E27FC236}">
                <a16:creationId xmlns:a16="http://schemas.microsoft.com/office/drawing/2014/main" id="{3BA4DAC6-BD80-A807-AB29-658E07504E6E}"/>
              </a:ext>
            </a:extLst>
          </p:cNvPr>
          <p:cNvSpPr/>
          <p:nvPr/>
        </p:nvSpPr>
        <p:spPr>
          <a:xfrm>
            <a:off x="457201" y="1608918"/>
            <a:ext cx="8896661" cy="1253880"/>
          </a:xfrm>
          <a:prstGeom prst="roundRect">
            <a:avLst>
              <a:gd name="adj" fmla="val 5410"/>
            </a:avLst>
          </a:prstGeom>
          <a:solidFill>
            <a:srgbClr val="E9F4F0"/>
          </a:solidFill>
          <a:ln>
            <a:solidFill>
              <a:srgbClr val="079C61"/>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noAutofit/>
          </a:bodyPr>
          <a:lstStyle/>
          <a:p>
            <a:r>
              <a:rPr lang="en-US" sz="1400" dirty="0">
                <a:solidFill>
                  <a:srgbClr val="000000"/>
                </a:solidFill>
                <a:latin typeface="Aptos" panose="020B0004020202020204" pitchFamily="34" charset="0"/>
                <a:ea typeface="Arial" pitchFamily="34" charset="-122"/>
                <a:cs typeface="Arial" pitchFamily="34" charset="-120"/>
              </a:rPr>
              <a:t>Hector gets a renewal packet. The state could not renew him automatically because its data does not show that he meets or is excluded from the work requirement. </a:t>
            </a:r>
            <a:br>
              <a:rPr lang="en-US" sz="1400" dirty="0">
                <a:solidFill>
                  <a:srgbClr val="000000"/>
                </a:solidFill>
                <a:latin typeface="Aptos" panose="020B0004020202020204" pitchFamily="34" charset="0"/>
                <a:ea typeface="Arial" pitchFamily="34" charset="-122"/>
                <a:cs typeface="Arial" pitchFamily="34" charset="-120"/>
              </a:rPr>
            </a:br>
            <a:r>
              <a:rPr lang="en-US" sz="1400" dirty="0">
                <a:solidFill>
                  <a:srgbClr val="000000"/>
                </a:solidFill>
                <a:latin typeface="Aptos" panose="020B0004020202020204" pitchFamily="34" charset="0"/>
                <a:ea typeface="Arial" pitchFamily="34" charset="-122"/>
                <a:cs typeface="Arial" pitchFamily="34" charset="-120"/>
              </a:rPr>
              <a:t>He must show he met it in any month since his last renewal, or that he is excluded. He has 30 days to respond.</a:t>
            </a:r>
            <a:endParaRPr lang="en-US" sz="1400" dirty="0">
              <a:latin typeface="Aptos" panose="020B0004020202020204" pitchFamily="34" charset="0"/>
              <a:ea typeface="Arial" charset="0"/>
              <a:cs typeface="Arial" charset="0"/>
            </a:endParaRPr>
          </a:p>
        </p:txBody>
      </p:sp>
      <p:sp>
        <p:nvSpPr>
          <p:cNvPr id="3" name="Rounded Rectangle 2">
            <a:extLst>
              <a:ext uri="{FF2B5EF4-FFF2-40B4-BE49-F238E27FC236}">
                <a16:creationId xmlns:a16="http://schemas.microsoft.com/office/drawing/2014/main" id="{42565015-1EDD-A929-8329-600E87A55436}"/>
              </a:ext>
            </a:extLst>
          </p:cNvPr>
          <p:cNvSpPr/>
          <p:nvPr/>
        </p:nvSpPr>
        <p:spPr>
          <a:xfrm>
            <a:off x="457201" y="1608918"/>
            <a:ext cx="2159476" cy="1253880"/>
          </a:xfrm>
          <a:prstGeom prst="roundRect">
            <a:avLst>
              <a:gd name="adj" fmla="val 5410"/>
            </a:avLst>
          </a:prstGeom>
          <a:solidFill>
            <a:srgbClr val="079C61"/>
          </a:solidFill>
          <a:ln>
            <a:solidFill>
              <a:srgbClr val="079C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500" b="1" dirty="0">
                <a:solidFill>
                  <a:schemeClr val="bg1"/>
                </a:solidFill>
                <a:latin typeface="Aptos" panose="020B0004020202020204" pitchFamily="34" charset="0"/>
                <a:ea typeface="Arial" pitchFamily="34" charset="-122"/>
                <a:cs typeface="Arial" pitchFamily="34" charset="-120"/>
              </a:rPr>
              <a:t>July 20, 2027</a:t>
            </a:r>
          </a:p>
        </p:txBody>
      </p:sp>
      <p:sp>
        <p:nvSpPr>
          <p:cNvPr id="10" name="Rounded Rectangle 9">
            <a:extLst>
              <a:ext uri="{FF2B5EF4-FFF2-40B4-BE49-F238E27FC236}">
                <a16:creationId xmlns:a16="http://schemas.microsoft.com/office/drawing/2014/main" id="{607D2DB9-31E7-4E1D-A598-01128D2F3B1E}"/>
              </a:ext>
            </a:extLst>
          </p:cNvPr>
          <p:cNvSpPr/>
          <p:nvPr/>
        </p:nvSpPr>
        <p:spPr>
          <a:xfrm>
            <a:off x="457201" y="2995925"/>
            <a:ext cx="8896661" cy="949793"/>
          </a:xfrm>
          <a:prstGeom prst="roundRect">
            <a:avLst>
              <a:gd name="adj" fmla="val 7142"/>
            </a:avLst>
          </a:prstGeom>
          <a:solidFill>
            <a:srgbClr val="D2F4E7"/>
          </a:solidFill>
          <a:ln>
            <a:solidFill>
              <a:srgbClr val="095949"/>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noAutofit/>
          </a:bodyPr>
          <a:lstStyle/>
          <a:p>
            <a:r>
              <a:rPr lang="en-US" sz="1400" dirty="0">
                <a:solidFill>
                  <a:srgbClr val="000000"/>
                </a:solidFill>
                <a:latin typeface="Aptos" panose="020B0004020202020204" pitchFamily="34" charset="0"/>
                <a:ea typeface="Arial" pitchFamily="34" charset="-122"/>
                <a:cs typeface="Arial" pitchFamily="34" charset="-120"/>
              </a:rPr>
              <a:t>Hector returns the packet. He says he cares for a child under 14 who </a:t>
            </a:r>
            <a:br>
              <a:rPr lang="en-US" sz="1400" dirty="0">
                <a:solidFill>
                  <a:srgbClr val="000000"/>
                </a:solidFill>
                <a:latin typeface="Aptos" panose="020B0004020202020204" pitchFamily="34" charset="0"/>
                <a:ea typeface="Arial" pitchFamily="34" charset="-122"/>
                <a:cs typeface="Arial" pitchFamily="34" charset="-120"/>
              </a:rPr>
            </a:br>
            <a:r>
              <a:rPr lang="en-US" sz="1400" dirty="0">
                <a:solidFill>
                  <a:srgbClr val="000000"/>
                </a:solidFill>
                <a:latin typeface="Aptos" panose="020B0004020202020204" pitchFamily="34" charset="0"/>
                <a:ea typeface="Arial" pitchFamily="34" charset="-122"/>
                <a:cs typeface="Arial" pitchFamily="34" charset="-120"/>
              </a:rPr>
              <a:t>lives with him. That qualifies him for the caregiver exclusion, and he does </a:t>
            </a:r>
            <a:br>
              <a:rPr lang="en-US" sz="1400" dirty="0">
                <a:solidFill>
                  <a:srgbClr val="000000"/>
                </a:solidFill>
                <a:latin typeface="Aptos" panose="020B0004020202020204" pitchFamily="34" charset="0"/>
                <a:ea typeface="Arial" pitchFamily="34" charset="-122"/>
                <a:cs typeface="Arial" pitchFamily="34" charset="-120"/>
              </a:rPr>
            </a:br>
            <a:r>
              <a:rPr lang="en-US" sz="1400" dirty="0">
                <a:solidFill>
                  <a:srgbClr val="000000"/>
                </a:solidFill>
                <a:latin typeface="Aptos" panose="020B0004020202020204" pitchFamily="34" charset="0"/>
                <a:ea typeface="Arial" pitchFamily="34" charset="-122"/>
                <a:cs typeface="Arial" pitchFamily="34" charset="-120"/>
              </a:rPr>
              <a:t>not need to send other documents.</a:t>
            </a:r>
            <a:endParaRPr lang="en-US" sz="1400" dirty="0">
              <a:latin typeface="Aptos" panose="020B0004020202020204" pitchFamily="34" charset="0"/>
              <a:ea typeface="Arial" charset="0"/>
              <a:cs typeface="Arial" charset="0"/>
            </a:endParaRPr>
          </a:p>
        </p:txBody>
      </p:sp>
      <p:sp>
        <p:nvSpPr>
          <p:cNvPr id="6" name="Rounded Rectangle 5">
            <a:extLst>
              <a:ext uri="{FF2B5EF4-FFF2-40B4-BE49-F238E27FC236}">
                <a16:creationId xmlns:a16="http://schemas.microsoft.com/office/drawing/2014/main" id="{307C49B0-955C-1B96-D14D-5C68914B3674}"/>
              </a:ext>
            </a:extLst>
          </p:cNvPr>
          <p:cNvSpPr/>
          <p:nvPr/>
        </p:nvSpPr>
        <p:spPr>
          <a:xfrm>
            <a:off x="457201" y="2995925"/>
            <a:ext cx="2159476" cy="940410"/>
          </a:xfrm>
          <a:prstGeom prst="roundRect">
            <a:avLst>
              <a:gd name="adj" fmla="val 7213"/>
            </a:avLst>
          </a:prstGeom>
          <a:solidFill>
            <a:srgbClr val="097859"/>
          </a:solidFill>
          <a:ln>
            <a:solidFill>
              <a:srgbClr val="0978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500" b="1" dirty="0">
                <a:solidFill>
                  <a:schemeClr val="bg1"/>
                </a:solidFill>
                <a:latin typeface="Aptos" panose="020B0004020202020204" pitchFamily="34" charset="0"/>
                <a:ea typeface="Arial" pitchFamily="34" charset="-122"/>
                <a:cs typeface="Arial" pitchFamily="34" charset="-120"/>
              </a:rPr>
              <a:t>August 10, 2027</a:t>
            </a:r>
          </a:p>
        </p:txBody>
      </p:sp>
      <p:sp>
        <p:nvSpPr>
          <p:cNvPr id="12" name="Rounded Rectangle 11">
            <a:extLst>
              <a:ext uri="{FF2B5EF4-FFF2-40B4-BE49-F238E27FC236}">
                <a16:creationId xmlns:a16="http://schemas.microsoft.com/office/drawing/2014/main" id="{B85C5435-3441-0223-4293-9C2CC9AC8F1F}"/>
              </a:ext>
            </a:extLst>
          </p:cNvPr>
          <p:cNvSpPr/>
          <p:nvPr/>
        </p:nvSpPr>
        <p:spPr>
          <a:xfrm>
            <a:off x="457201" y="4078845"/>
            <a:ext cx="8896661" cy="683124"/>
          </a:xfrm>
          <a:prstGeom prst="roundRect">
            <a:avLst>
              <a:gd name="adj" fmla="val 9930"/>
            </a:avLst>
          </a:prstGeom>
          <a:solidFill>
            <a:srgbClr val="E9F4F0"/>
          </a:solidFill>
          <a:ln>
            <a:solidFill>
              <a:srgbClr val="079C61"/>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noAutofit/>
          </a:bodyPr>
          <a:lstStyle/>
          <a:p>
            <a:r>
              <a:rPr lang="en-US" sz="1400" dirty="0">
                <a:solidFill>
                  <a:srgbClr val="000000"/>
                </a:solidFill>
                <a:latin typeface="Aptos" panose="020B0004020202020204" pitchFamily="34" charset="0"/>
                <a:ea typeface="Arial" pitchFamily="34" charset="-122"/>
                <a:cs typeface="Arial" pitchFamily="34" charset="-120"/>
              </a:rPr>
              <a:t>The state renews Hector based on his response to being a caregiver </a:t>
            </a:r>
            <a:br>
              <a:rPr lang="en-US" sz="1400" dirty="0">
                <a:solidFill>
                  <a:srgbClr val="000000"/>
                </a:solidFill>
                <a:latin typeface="Aptos" panose="020B0004020202020204" pitchFamily="34" charset="0"/>
                <a:ea typeface="Arial" pitchFamily="34" charset="-122"/>
                <a:cs typeface="Arial" pitchFamily="34" charset="-120"/>
              </a:rPr>
            </a:br>
            <a:r>
              <a:rPr lang="en-US" sz="1400" dirty="0">
                <a:solidFill>
                  <a:srgbClr val="000000"/>
                </a:solidFill>
                <a:latin typeface="Aptos" panose="020B0004020202020204" pitchFamily="34" charset="0"/>
                <a:ea typeface="Arial" pitchFamily="34" charset="-122"/>
                <a:cs typeface="Arial" pitchFamily="34" charset="-120"/>
              </a:rPr>
              <a:t>for a child under 14.</a:t>
            </a:r>
            <a:endParaRPr lang="en-US" sz="1400" dirty="0">
              <a:latin typeface="Aptos" panose="020B0004020202020204" pitchFamily="34" charset="0"/>
              <a:ea typeface="Arial" charset="0"/>
              <a:cs typeface="Arial" charset="0"/>
            </a:endParaRPr>
          </a:p>
        </p:txBody>
      </p:sp>
      <p:sp>
        <p:nvSpPr>
          <p:cNvPr id="11" name="Rounded Rectangle 10">
            <a:extLst>
              <a:ext uri="{FF2B5EF4-FFF2-40B4-BE49-F238E27FC236}">
                <a16:creationId xmlns:a16="http://schemas.microsoft.com/office/drawing/2014/main" id="{C359F551-A98C-327D-EFCA-E88AE08304EA}"/>
              </a:ext>
            </a:extLst>
          </p:cNvPr>
          <p:cNvSpPr/>
          <p:nvPr/>
        </p:nvSpPr>
        <p:spPr>
          <a:xfrm>
            <a:off x="457201" y="4080814"/>
            <a:ext cx="2159476" cy="679185"/>
          </a:xfrm>
          <a:prstGeom prst="roundRect">
            <a:avLst>
              <a:gd name="adj" fmla="val 9988"/>
            </a:avLst>
          </a:prstGeom>
          <a:solidFill>
            <a:srgbClr val="079C61"/>
          </a:solidFill>
          <a:ln>
            <a:solidFill>
              <a:srgbClr val="079C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400" b="1" dirty="0">
                <a:solidFill>
                  <a:schemeClr val="bg1"/>
                </a:solidFill>
                <a:latin typeface="Aptos" panose="020B0004020202020204" pitchFamily="34" charset="0"/>
                <a:ea typeface="Arial" pitchFamily="34" charset="-122"/>
                <a:cs typeface="Arial" pitchFamily="34" charset="-120"/>
              </a:rPr>
              <a:t>September 3, 2027</a:t>
            </a:r>
          </a:p>
        </p:txBody>
      </p:sp>
      <p:sp>
        <p:nvSpPr>
          <p:cNvPr id="13" name="Rounded Rectangle 12">
            <a:extLst>
              <a:ext uri="{FF2B5EF4-FFF2-40B4-BE49-F238E27FC236}">
                <a16:creationId xmlns:a16="http://schemas.microsoft.com/office/drawing/2014/main" id="{734D9940-7373-96C0-9D39-38436A5E506D}"/>
              </a:ext>
            </a:extLst>
          </p:cNvPr>
          <p:cNvSpPr/>
          <p:nvPr/>
        </p:nvSpPr>
        <p:spPr>
          <a:xfrm>
            <a:off x="457201" y="4895095"/>
            <a:ext cx="8896661" cy="518133"/>
          </a:xfrm>
          <a:prstGeom prst="roundRect">
            <a:avLst>
              <a:gd name="adj" fmla="val 13092"/>
            </a:avLst>
          </a:prstGeom>
          <a:solidFill>
            <a:srgbClr val="D2F4E7"/>
          </a:solidFill>
          <a:ln>
            <a:solidFill>
              <a:srgbClr val="095949"/>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noAutofit/>
          </a:bodyPr>
          <a:lstStyle/>
          <a:p>
            <a:r>
              <a:rPr lang="en-US" sz="1400" dirty="0">
                <a:solidFill>
                  <a:srgbClr val="000000"/>
                </a:solidFill>
                <a:latin typeface="Aptos" panose="020B0004020202020204" pitchFamily="34" charset="0"/>
                <a:ea typeface="Arial" pitchFamily="34" charset="-122"/>
                <a:cs typeface="Arial" pitchFamily="34" charset="-120"/>
              </a:rPr>
              <a:t>Hector gets a renewal notice saying he is excluded from work requirements.</a:t>
            </a:r>
            <a:endParaRPr lang="en-US" sz="1400" dirty="0">
              <a:latin typeface="Aptos" panose="020B0004020202020204" pitchFamily="34" charset="0"/>
              <a:ea typeface="Arial" charset="0"/>
              <a:cs typeface="Arial" charset="0"/>
            </a:endParaRPr>
          </a:p>
        </p:txBody>
      </p:sp>
      <p:sp>
        <p:nvSpPr>
          <p:cNvPr id="14" name="Rounded Rectangle 13">
            <a:extLst>
              <a:ext uri="{FF2B5EF4-FFF2-40B4-BE49-F238E27FC236}">
                <a16:creationId xmlns:a16="http://schemas.microsoft.com/office/drawing/2014/main" id="{C653F9EC-4F9D-7E4C-BAFA-B4EDC1BAEE52}"/>
              </a:ext>
            </a:extLst>
          </p:cNvPr>
          <p:cNvSpPr/>
          <p:nvPr/>
        </p:nvSpPr>
        <p:spPr>
          <a:xfrm>
            <a:off x="457201" y="4895325"/>
            <a:ext cx="2159476" cy="518133"/>
          </a:xfrm>
          <a:prstGeom prst="roundRect">
            <a:avLst>
              <a:gd name="adj" fmla="val 13092"/>
            </a:avLst>
          </a:prstGeom>
          <a:solidFill>
            <a:srgbClr val="097859"/>
          </a:solidFill>
          <a:ln>
            <a:solidFill>
              <a:srgbClr val="0978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ptos" panose="020B0004020202020204" pitchFamily="34" charset="0"/>
                <a:ea typeface="Arial" pitchFamily="34" charset="-122"/>
                <a:cs typeface="Arial" pitchFamily="34" charset="-120"/>
              </a:rPr>
              <a:t>September 14, 2027</a:t>
            </a:r>
          </a:p>
        </p:txBody>
      </p:sp>
      <p:sp>
        <p:nvSpPr>
          <p:cNvPr id="19" name="Rounded Rectangle 18">
            <a:extLst>
              <a:ext uri="{FF2B5EF4-FFF2-40B4-BE49-F238E27FC236}">
                <a16:creationId xmlns:a16="http://schemas.microsoft.com/office/drawing/2014/main" id="{4C61708E-12EA-23DE-28C1-DF47F7C0C72D}"/>
              </a:ext>
            </a:extLst>
          </p:cNvPr>
          <p:cNvSpPr/>
          <p:nvPr/>
        </p:nvSpPr>
        <p:spPr>
          <a:xfrm>
            <a:off x="457201" y="5546586"/>
            <a:ext cx="8896661" cy="683542"/>
          </a:xfrm>
          <a:prstGeom prst="roundRect">
            <a:avLst>
              <a:gd name="adj" fmla="val 9924"/>
            </a:avLst>
          </a:prstGeom>
          <a:solidFill>
            <a:srgbClr val="E9F4F0"/>
          </a:solidFill>
          <a:ln>
            <a:solidFill>
              <a:srgbClr val="089C61"/>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noAutofit/>
          </a:bodyPr>
          <a:lstStyle/>
          <a:p>
            <a:pPr>
              <a:lnSpc>
                <a:spcPts val="1659"/>
              </a:lnSpc>
            </a:pPr>
            <a:r>
              <a:rPr lang="en-US" sz="1400" dirty="0">
                <a:solidFill>
                  <a:srgbClr val="000000"/>
                </a:solidFill>
                <a:latin typeface="Aptos" panose="020B0004020202020204" pitchFamily="34" charset="0"/>
                <a:ea typeface="Arial" pitchFamily="34" charset="-122"/>
                <a:cs typeface="Arial" pitchFamily="34" charset="-120"/>
              </a:rPr>
              <a:t>Hector has coverage in the next enrollment period. </a:t>
            </a:r>
            <a:br>
              <a:rPr lang="en-US" sz="1400" dirty="0">
                <a:solidFill>
                  <a:srgbClr val="000000"/>
                </a:solidFill>
                <a:latin typeface="Aptos" panose="020B0004020202020204" pitchFamily="34" charset="0"/>
                <a:ea typeface="Arial" pitchFamily="34" charset="-122"/>
                <a:cs typeface="Arial" pitchFamily="34" charset="-120"/>
              </a:rPr>
            </a:br>
            <a:r>
              <a:rPr lang="en-US" sz="1400" dirty="0">
                <a:solidFill>
                  <a:srgbClr val="000000"/>
                </a:solidFill>
                <a:latin typeface="Aptos" panose="020B0004020202020204" pitchFamily="34" charset="0"/>
                <a:ea typeface="Arial" pitchFamily="34" charset="-122"/>
                <a:cs typeface="Arial" pitchFamily="34" charset="-120"/>
              </a:rPr>
              <a:t>His eligibility is reviewed again in 6 months.</a:t>
            </a:r>
            <a:endParaRPr lang="en-US" sz="1400" dirty="0">
              <a:latin typeface="Aptos" panose="020B0004020202020204" pitchFamily="34" charset="0"/>
              <a:ea typeface="Arial" charset="0"/>
              <a:cs typeface="Arial" charset="0"/>
            </a:endParaRPr>
          </a:p>
        </p:txBody>
      </p:sp>
      <p:sp>
        <p:nvSpPr>
          <p:cNvPr id="20" name="Rounded Rectangle 19">
            <a:extLst>
              <a:ext uri="{FF2B5EF4-FFF2-40B4-BE49-F238E27FC236}">
                <a16:creationId xmlns:a16="http://schemas.microsoft.com/office/drawing/2014/main" id="{686A036E-A0DF-E2CA-CA9F-A37ECA42CB42}"/>
              </a:ext>
            </a:extLst>
          </p:cNvPr>
          <p:cNvSpPr/>
          <p:nvPr/>
        </p:nvSpPr>
        <p:spPr>
          <a:xfrm>
            <a:off x="457201" y="5548764"/>
            <a:ext cx="2159476" cy="679185"/>
          </a:xfrm>
          <a:prstGeom prst="roundRect">
            <a:avLst>
              <a:gd name="adj" fmla="val 9988"/>
            </a:avLst>
          </a:prstGeom>
          <a:solidFill>
            <a:srgbClr val="089C61"/>
          </a:solidFill>
          <a:ln>
            <a:solidFill>
              <a:srgbClr val="089C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latin typeface="Aptos" panose="020B0004020202020204" pitchFamily="34" charset="0"/>
                <a:ea typeface="Arial" pitchFamily="34" charset="-122"/>
                <a:cs typeface="Arial" pitchFamily="34" charset="-120"/>
              </a:rPr>
              <a:t>October 1, 2027 to March 30, 2028</a:t>
            </a:r>
          </a:p>
        </p:txBody>
      </p:sp>
      <p:grpSp>
        <p:nvGrpSpPr>
          <p:cNvPr id="37" name="Group 36">
            <a:extLst>
              <a:ext uri="{FF2B5EF4-FFF2-40B4-BE49-F238E27FC236}">
                <a16:creationId xmlns:a16="http://schemas.microsoft.com/office/drawing/2014/main" id="{FECE14CB-D24F-0C83-64D9-4A915425F18F}"/>
              </a:ext>
            </a:extLst>
          </p:cNvPr>
          <p:cNvGrpSpPr/>
          <p:nvPr/>
        </p:nvGrpSpPr>
        <p:grpSpPr>
          <a:xfrm>
            <a:off x="9483213" y="1563720"/>
            <a:ext cx="2305251" cy="4666408"/>
            <a:chOff x="9672254" y="1563720"/>
            <a:chExt cx="2305251" cy="4666408"/>
          </a:xfrm>
        </p:grpSpPr>
        <p:sp>
          <p:nvSpPr>
            <p:cNvPr id="35" name="Round Diagonal Corner Rectangle 34">
              <a:extLst>
                <a:ext uri="{FF2B5EF4-FFF2-40B4-BE49-F238E27FC236}">
                  <a16:creationId xmlns:a16="http://schemas.microsoft.com/office/drawing/2014/main" id="{8CD18628-D0ED-EC2A-D685-9F2EF97CEFD7}"/>
                </a:ext>
              </a:extLst>
            </p:cNvPr>
            <p:cNvSpPr/>
            <p:nvPr/>
          </p:nvSpPr>
          <p:spPr>
            <a:xfrm>
              <a:off x="9672254" y="1563720"/>
              <a:ext cx="2305251" cy="4666408"/>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0" bIns="731520" rtlCol="0" anchor="ctr"/>
            <a:lstStyle/>
            <a:p>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IMPORTANT: </a:t>
              </a:r>
              <a:b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br>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Help your clients review and answer questions about exclusions and exemptions. </a:t>
              </a:r>
              <a:b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br>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The state does </a:t>
              </a:r>
              <a:b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br>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not have access </a:t>
              </a:r>
              <a:b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br>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to this information and data.</a:t>
              </a:r>
            </a:p>
          </p:txBody>
        </p:sp>
        <p:pic>
          <p:nvPicPr>
            <p:cNvPr id="36" name="Graphic 35">
              <a:extLst>
                <a:ext uri="{FF2B5EF4-FFF2-40B4-BE49-F238E27FC236}">
                  <a16:creationId xmlns:a16="http://schemas.microsoft.com/office/drawing/2014/main" id="{8E5009C2-2F23-555E-4445-341F4D2C13B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80433" y="1822573"/>
              <a:ext cx="944446" cy="690172"/>
            </a:xfrm>
            <a:prstGeom prst="rect">
              <a:avLst/>
            </a:prstGeom>
          </p:spPr>
        </p:pic>
      </p:grpSp>
      <p:sp>
        <p:nvSpPr>
          <p:cNvPr id="5" name="Slide Number Placeholder 3">
            <a:extLst>
              <a:ext uri="{FF2B5EF4-FFF2-40B4-BE49-F238E27FC236}">
                <a16:creationId xmlns:a16="http://schemas.microsoft.com/office/drawing/2014/main" id="{BBFEAAD5-FD91-84C5-8428-A898BC4D5258}"/>
              </a:ext>
            </a:extLst>
          </p:cNvPr>
          <p:cNvSpPr>
            <a:spLocks noGrp="1"/>
          </p:cNvSpPr>
          <p:nvPr>
            <p:ph type="sldNum" sz="quarter" idx="12"/>
          </p:nvPr>
        </p:nvSpPr>
        <p:spPr>
          <a:xfrm>
            <a:off x="4607674" y="6329556"/>
            <a:ext cx="7196137" cy="533400"/>
          </a:xfrm>
        </p:spPr>
        <p:txBody>
          <a:bodyPr/>
          <a:lstStyle/>
          <a:p>
            <a:fld id="{6C7D1EA5-6DBE-A94B-8E51-8AA2A79E30FE}" type="slidenum">
              <a:rPr lang="en-US">
                <a:latin typeface="Aptos" panose="020B0004020202020204" pitchFamily="34" charset="0"/>
              </a:rPr>
              <a:t>11</a:t>
            </a:fld>
            <a:endParaRPr lang="en-US" dirty="0">
              <a:latin typeface="Aptos" panose="020B0004020202020204" pitchFamily="34" charset="0"/>
            </a:endParaRPr>
          </a:p>
        </p:txBody>
      </p:sp>
    </p:spTree>
    <p:extLst>
      <p:ext uri="{BB962C8B-B14F-4D97-AF65-F5344CB8AC3E}">
        <p14:creationId xmlns:p14="http://schemas.microsoft.com/office/powerpoint/2010/main" val="1868384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FC39F-E7C2-35EB-FDA8-8932745A2F1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7B01BF7-C4FA-F340-A607-5EB671B391C0}"/>
              </a:ext>
            </a:extLst>
          </p:cNvPr>
          <p:cNvSpPr/>
          <p:nvPr/>
        </p:nvSpPr>
        <p:spPr>
          <a:xfrm>
            <a:off x="0" y="-26162"/>
            <a:ext cx="12192000" cy="1382911"/>
          </a:xfrm>
          <a:prstGeom prst="rect">
            <a:avLst/>
          </a:prstGeom>
          <a:solidFill>
            <a:srgbClr val="F4E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2" name="Title 1">
            <a:extLst>
              <a:ext uri="{FF2B5EF4-FFF2-40B4-BE49-F238E27FC236}">
                <a16:creationId xmlns:a16="http://schemas.microsoft.com/office/drawing/2014/main" id="{B30704E2-AC2F-CDA4-7C15-3D3B15D36511}"/>
              </a:ext>
            </a:extLst>
          </p:cNvPr>
          <p:cNvSpPr>
            <a:spLocks noGrp="1"/>
          </p:cNvSpPr>
          <p:nvPr>
            <p:ph type="title"/>
          </p:nvPr>
        </p:nvSpPr>
        <p:spPr>
          <a:xfrm>
            <a:off x="367747" y="186816"/>
            <a:ext cx="10515600" cy="467591"/>
          </a:xfrm>
        </p:spPr>
        <p:txBody>
          <a:bodyPr vert="horz" lIns="91440" tIns="45720" rIns="91440" bIns="45720" rtlCol="0" anchor="t">
            <a:noAutofit/>
          </a:bodyPr>
          <a:lstStyle/>
          <a:p>
            <a:r>
              <a:rPr lang="en-US" sz="3000" dirty="0">
                <a:solidFill>
                  <a:schemeClr val="tx1"/>
                </a:solidFill>
              </a:rPr>
              <a:t>Scenarios: Sofia, Option 1 (No Support)</a:t>
            </a:r>
          </a:p>
        </p:txBody>
      </p:sp>
      <p:sp>
        <p:nvSpPr>
          <p:cNvPr id="7" name="TextBox 6">
            <a:extLst>
              <a:ext uri="{FF2B5EF4-FFF2-40B4-BE49-F238E27FC236}">
                <a16:creationId xmlns:a16="http://schemas.microsoft.com/office/drawing/2014/main" id="{A69F404D-44C2-AD50-8EBB-0221398A0590}"/>
              </a:ext>
            </a:extLst>
          </p:cNvPr>
          <p:cNvSpPr txBox="1"/>
          <p:nvPr/>
        </p:nvSpPr>
        <p:spPr>
          <a:xfrm>
            <a:off x="380999" y="633317"/>
            <a:ext cx="8181109" cy="528350"/>
          </a:xfrm>
          <a:prstGeom prst="rect">
            <a:avLst/>
          </a:prstGeom>
          <a:noFill/>
        </p:spPr>
        <p:txBody>
          <a:bodyPr wrap="square">
            <a:spAutoFit/>
          </a:bodyPr>
          <a:lstStyle/>
          <a:p>
            <a:pPr>
              <a:lnSpc>
                <a:spcPts val="1690"/>
              </a:lnSpc>
            </a:pPr>
            <a:r>
              <a:rPr lang="en-US" sz="1600" b="1" dirty="0">
                <a:solidFill>
                  <a:srgbClr val="000000"/>
                </a:solidFill>
                <a:latin typeface="Arial" pitchFamily="34" charset="0"/>
                <a:ea typeface="Arial" pitchFamily="34" charset="-122"/>
                <a:cs typeface="Arial" pitchFamily="34" charset="-120"/>
              </a:rPr>
              <a:t>Sofia drives for a rideshare app 20 hours </a:t>
            </a:r>
            <a:br>
              <a:rPr lang="en-US" sz="1600" b="1" dirty="0">
                <a:solidFill>
                  <a:srgbClr val="000000"/>
                </a:solidFill>
                <a:latin typeface="Arial" pitchFamily="34" charset="0"/>
                <a:ea typeface="Arial" pitchFamily="34" charset="-122"/>
                <a:cs typeface="Arial" pitchFamily="34" charset="-120"/>
              </a:rPr>
            </a:br>
            <a:r>
              <a:rPr lang="en-US" sz="1600" b="1" dirty="0">
                <a:solidFill>
                  <a:srgbClr val="000000"/>
                </a:solidFill>
                <a:latin typeface="Arial" pitchFamily="34" charset="0"/>
                <a:ea typeface="Arial" pitchFamily="34" charset="-122"/>
                <a:cs typeface="Arial" pitchFamily="34" charset="-120"/>
              </a:rPr>
              <a:t>a month and earns $400 a month.</a:t>
            </a:r>
          </a:p>
        </p:txBody>
      </p:sp>
      <p:sp>
        <p:nvSpPr>
          <p:cNvPr id="4" name="Rounded Rectangle 3">
            <a:extLst>
              <a:ext uri="{FF2B5EF4-FFF2-40B4-BE49-F238E27FC236}">
                <a16:creationId xmlns:a16="http://schemas.microsoft.com/office/drawing/2014/main" id="{BD68A963-4091-3629-7286-08666C226A42}"/>
              </a:ext>
            </a:extLst>
          </p:cNvPr>
          <p:cNvSpPr/>
          <p:nvPr/>
        </p:nvSpPr>
        <p:spPr>
          <a:xfrm>
            <a:off x="457201" y="1551768"/>
            <a:ext cx="8896661" cy="731520"/>
          </a:xfrm>
          <a:prstGeom prst="roundRect">
            <a:avLst>
              <a:gd name="adj" fmla="val 8115"/>
            </a:avLst>
          </a:prstGeom>
          <a:solidFill>
            <a:srgbClr val="F4E6FC"/>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noAutofit/>
          </a:bodyPr>
          <a:lstStyle/>
          <a:p>
            <a:pPr>
              <a:lnSpc>
                <a:spcPts val="1659"/>
              </a:lnSpc>
            </a:pPr>
            <a:r>
              <a:rPr lang="en-US" sz="1300" dirty="0">
                <a:solidFill>
                  <a:srgbClr val="000000"/>
                </a:solidFill>
                <a:latin typeface="Aptos" panose="020B0004020202020204" pitchFamily="34" charset="0"/>
                <a:ea typeface="Arial" pitchFamily="34" charset="-122"/>
                <a:cs typeface="Arial" pitchFamily="34" charset="-120"/>
              </a:rPr>
              <a:t>Sofia gets a renewal packet. The state could not renew her automatically. </a:t>
            </a:r>
            <a:br>
              <a:rPr lang="en-US" sz="1300" dirty="0">
                <a:solidFill>
                  <a:srgbClr val="000000"/>
                </a:solidFill>
                <a:latin typeface="Aptos" panose="020B0004020202020204" pitchFamily="34" charset="0"/>
                <a:ea typeface="Arial" pitchFamily="34" charset="-122"/>
                <a:cs typeface="Arial" pitchFamily="34" charset="-120"/>
              </a:rPr>
            </a:br>
            <a:r>
              <a:rPr lang="en-US" sz="1300" dirty="0">
                <a:solidFill>
                  <a:srgbClr val="000000"/>
                </a:solidFill>
                <a:latin typeface="Aptos" panose="020B0004020202020204" pitchFamily="34" charset="0"/>
                <a:ea typeface="Arial" pitchFamily="34" charset="-122"/>
                <a:cs typeface="Arial" pitchFamily="34" charset="-120"/>
              </a:rPr>
              <a:t>She has 30 days to show she met the work requirement in any month since </a:t>
            </a:r>
            <a:br>
              <a:rPr lang="en-US" sz="1300" dirty="0">
                <a:solidFill>
                  <a:srgbClr val="000000"/>
                </a:solidFill>
                <a:latin typeface="Aptos" panose="020B0004020202020204" pitchFamily="34" charset="0"/>
                <a:ea typeface="Arial" pitchFamily="34" charset="-122"/>
                <a:cs typeface="Arial" pitchFamily="34" charset="-120"/>
              </a:rPr>
            </a:br>
            <a:r>
              <a:rPr lang="en-US" sz="1300" dirty="0">
                <a:solidFill>
                  <a:srgbClr val="000000"/>
                </a:solidFill>
                <a:latin typeface="Aptos" panose="020B0004020202020204" pitchFamily="34" charset="0"/>
                <a:ea typeface="Arial" pitchFamily="34" charset="-122"/>
                <a:cs typeface="Arial" pitchFamily="34" charset="-120"/>
              </a:rPr>
              <a:t>her last renewal, or that she is excluded.</a:t>
            </a:r>
            <a:endParaRPr lang="en-US" sz="1300" dirty="0">
              <a:latin typeface="Aptos" panose="020B0004020202020204" pitchFamily="34" charset="0"/>
              <a:ea typeface="Arial" charset="0"/>
              <a:cs typeface="Arial" charset="0"/>
            </a:endParaRPr>
          </a:p>
        </p:txBody>
      </p:sp>
      <p:sp>
        <p:nvSpPr>
          <p:cNvPr id="3" name="Rounded Rectangle 2">
            <a:extLst>
              <a:ext uri="{FF2B5EF4-FFF2-40B4-BE49-F238E27FC236}">
                <a16:creationId xmlns:a16="http://schemas.microsoft.com/office/drawing/2014/main" id="{4B284D60-B628-95EB-3574-015EB2E486EB}"/>
              </a:ext>
            </a:extLst>
          </p:cNvPr>
          <p:cNvSpPr/>
          <p:nvPr/>
        </p:nvSpPr>
        <p:spPr>
          <a:xfrm>
            <a:off x="457201" y="1551768"/>
            <a:ext cx="2159476" cy="731520"/>
          </a:xfrm>
          <a:prstGeom prst="roundRect">
            <a:avLst>
              <a:gd name="adj" fmla="val 8115"/>
            </a:avLst>
          </a:prstGeom>
          <a:solidFill>
            <a:srgbClr val="78287F"/>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400" b="1" dirty="0">
                <a:solidFill>
                  <a:schemeClr val="bg1"/>
                </a:solidFill>
                <a:latin typeface="Aptos" panose="020B0004020202020204" pitchFamily="34" charset="0"/>
                <a:ea typeface="Arial" pitchFamily="34" charset="-122"/>
                <a:cs typeface="Arial" pitchFamily="34" charset="-120"/>
              </a:rPr>
              <a:t>July 20, 2027</a:t>
            </a:r>
          </a:p>
        </p:txBody>
      </p:sp>
      <p:sp>
        <p:nvSpPr>
          <p:cNvPr id="10" name="Rounded Rectangle 9">
            <a:extLst>
              <a:ext uri="{FF2B5EF4-FFF2-40B4-BE49-F238E27FC236}">
                <a16:creationId xmlns:a16="http://schemas.microsoft.com/office/drawing/2014/main" id="{A8CF20FD-48B6-8B36-EA0D-2F287E0B1C54}"/>
              </a:ext>
            </a:extLst>
          </p:cNvPr>
          <p:cNvSpPr/>
          <p:nvPr/>
        </p:nvSpPr>
        <p:spPr>
          <a:xfrm>
            <a:off x="457201" y="2372572"/>
            <a:ext cx="8896661" cy="411480"/>
          </a:xfrm>
          <a:prstGeom prst="roundRect">
            <a:avLst>
              <a:gd name="adj" fmla="val 14427"/>
            </a:avLst>
          </a:prstGeom>
          <a:solidFill>
            <a:srgbClr val="E9D3FA"/>
          </a:solidFill>
          <a:ln>
            <a:solidFill>
              <a:srgbClr val="591F7F"/>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spAutoFit/>
          </a:bodyPr>
          <a:lstStyle/>
          <a:p>
            <a:pPr>
              <a:lnSpc>
                <a:spcPts val="1680"/>
              </a:lnSpc>
            </a:pPr>
            <a:r>
              <a:rPr lang="en-US" sz="1300" dirty="0">
                <a:solidFill>
                  <a:srgbClr val="000000"/>
                </a:solidFill>
                <a:latin typeface="Aptos" panose="020B0004020202020204" pitchFamily="34" charset="0"/>
                <a:ea typeface="Arial" pitchFamily="34" charset="-122"/>
                <a:cs typeface="Arial" pitchFamily="34" charset="-120"/>
              </a:rPr>
              <a:t>Sofia returns the renewal packet.</a:t>
            </a:r>
            <a:endParaRPr lang="en-US" sz="1300" dirty="0">
              <a:latin typeface="Aptos" panose="020B0004020202020204" pitchFamily="34" charset="0"/>
              <a:ea typeface="Arial" charset="0"/>
              <a:cs typeface="Arial" charset="0"/>
            </a:endParaRPr>
          </a:p>
        </p:txBody>
      </p:sp>
      <p:sp>
        <p:nvSpPr>
          <p:cNvPr id="6" name="Rounded Rectangle 5">
            <a:extLst>
              <a:ext uri="{FF2B5EF4-FFF2-40B4-BE49-F238E27FC236}">
                <a16:creationId xmlns:a16="http://schemas.microsoft.com/office/drawing/2014/main" id="{4449B4BA-F9DA-E142-1386-0F4E46D4D0AC}"/>
              </a:ext>
            </a:extLst>
          </p:cNvPr>
          <p:cNvSpPr/>
          <p:nvPr/>
        </p:nvSpPr>
        <p:spPr>
          <a:xfrm>
            <a:off x="457201" y="2373501"/>
            <a:ext cx="2159476" cy="409623"/>
          </a:xfrm>
          <a:prstGeom prst="roundRect">
            <a:avLst>
              <a:gd name="adj" fmla="val 14492"/>
            </a:avLst>
          </a:prstGeom>
          <a:solidFill>
            <a:srgbClr val="591F7F"/>
          </a:solidFill>
          <a:ln>
            <a:solidFill>
              <a:srgbClr val="591F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400" b="1" dirty="0">
                <a:solidFill>
                  <a:schemeClr val="bg1"/>
                </a:solidFill>
                <a:latin typeface="Aptos" panose="020B0004020202020204" pitchFamily="34" charset="0"/>
                <a:ea typeface="Arial" pitchFamily="34" charset="-122"/>
                <a:cs typeface="Arial" pitchFamily="34" charset="-120"/>
              </a:rPr>
              <a:t>August 10, 2027</a:t>
            </a:r>
          </a:p>
        </p:txBody>
      </p:sp>
      <p:sp>
        <p:nvSpPr>
          <p:cNvPr id="12" name="Rounded Rectangle 11">
            <a:extLst>
              <a:ext uri="{FF2B5EF4-FFF2-40B4-BE49-F238E27FC236}">
                <a16:creationId xmlns:a16="http://schemas.microsoft.com/office/drawing/2014/main" id="{E302E844-C3B4-A8B9-E4F0-429C59D69ACA}"/>
              </a:ext>
            </a:extLst>
          </p:cNvPr>
          <p:cNvSpPr/>
          <p:nvPr/>
        </p:nvSpPr>
        <p:spPr>
          <a:xfrm>
            <a:off x="457201" y="2873336"/>
            <a:ext cx="8896661" cy="548640"/>
          </a:xfrm>
          <a:prstGeom prst="roundRect">
            <a:avLst>
              <a:gd name="adj" fmla="val 10820"/>
            </a:avLst>
          </a:prstGeom>
          <a:solidFill>
            <a:srgbClr val="F4E6FC"/>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spAutoFit/>
          </a:bodyPr>
          <a:lstStyle/>
          <a:p>
            <a:pPr>
              <a:lnSpc>
                <a:spcPts val="1680"/>
              </a:lnSpc>
            </a:pPr>
            <a:r>
              <a:rPr lang="en-US" sz="1300" dirty="0">
                <a:solidFill>
                  <a:srgbClr val="000000"/>
                </a:solidFill>
                <a:latin typeface="Aptos" panose="020B0004020202020204" pitchFamily="34" charset="0"/>
                <a:ea typeface="Arial" pitchFamily="34" charset="-122"/>
                <a:cs typeface="Arial" pitchFamily="34" charset="-120"/>
              </a:rPr>
              <a:t>The state cannot confirm her eligibility from the renewal forms and sends a Request for Information (RFI).</a:t>
            </a:r>
            <a:endParaRPr lang="en-US" sz="1300" dirty="0">
              <a:latin typeface="Aptos" panose="020B0004020202020204" pitchFamily="34" charset="0"/>
              <a:ea typeface="Arial" charset="0"/>
              <a:cs typeface="Arial" charset="0"/>
            </a:endParaRPr>
          </a:p>
        </p:txBody>
      </p:sp>
      <p:sp>
        <p:nvSpPr>
          <p:cNvPr id="11" name="Rounded Rectangle 10">
            <a:extLst>
              <a:ext uri="{FF2B5EF4-FFF2-40B4-BE49-F238E27FC236}">
                <a16:creationId xmlns:a16="http://schemas.microsoft.com/office/drawing/2014/main" id="{E06226B5-8F99-AAC6-66B3-7AF85E333ADE}"/>
              </a:ext>
            </a:extLst>
          </p:cNvPr>
          <p:cNvSpPr/>
          <p:nvPr/>
        </p:nvSpPr>
        <p:spPr>
          <a:xfrm>
            <a:off x="457201" y="2873336"/>
            <a:ext cx="2159476" cy="548640"/>
          </a:xfrm>
          <a:prstGeom prst="roundRect">
            <a:avLst>
              <a:gd name="adj" fmla="val 10820"/>
            </a:avLst>
          </a:prstGeom>
          <a:solidFill>
            <a:srgbClr val="78287F"/>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400" b="1" dirty="0">
                <a:solidFill>
                  <a:schemeClr val="bg1"/>
                </a:solidFill>
                <a:latin typeface="Aptos" panose="020B0004020202020204" pitchFamily="34" charset="0"/>
                <a:ea typeface="Arial" pitchFamily="34" charset="-122"/>
                <a:cs typeface="Arial" pitchFamily="34" charset="-120"/>
              </a:rPr>
              <a:t>September 3, 2027</a:t>
            </a:r>
          </a:p>
        </p:txBody>
      </p:sp>
      <p:sp>
        <p:nvSpPr>
          <p:cNvPr id="13" name="Rounded Rectangle 12">
            <a:extLst>
              <a:ext uri="{FF2B5EF4-FFF2-40B4-BE49-F238E27FC236}">
                <a16:creationId xmlns:a16="http://schemas.microsoft.com/office/drawing/2014/main" id="{3D6ECE9B-7161-F476-0D1F-AB05FC5047F4}"/>
              </a:ext>
            </a:extLst>
          </p:cNvPr>
          <p:cNvSpPr/>
          <p:nvPr/>
        </p:nvSpPr>
        <p:spPr>
          <a:xfrm>
            <a:off x="457201" y="3511260"/>
            <a:ext cx="8896661" cy="411480"/>
          </a:xfrm>
          <a:prstGeom prst="roundRect">
            <a:avLst>
              <a:gd name="adj" fmla="val 14427"/>
            </a:avLst>
          </a:prstGeom>
          <a:solidFill>
            <a:srgbClr val="E9D3FA"/>
          </a:solidFill>
          <a:ln>
            <a:solidFill>
              <a:srgbClr val="591F7F"/>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noAutofit/>
          </a:bodyPr>
          <a:lstStyle/>
          <a:p>
            <a:pPr>
              <a:lnSpc>
                <a:spcPts val="1680"/>
              </a:lnSpc>
            </a:pPr>
            <a:r>
              <a:rPr lang="en-US" sz="1300" dirty="0">
                <a:solidFill>
                  <a:srgbClr val="000000"/>
                </a:solidFill>
                <a:latin typeface="Aptos" panose="020B0004020202020204" pitchFamily="34" charset="0"/>
                <a:ea typeface="Arial" pitchFamily="34" charset="-122"/>
                <a:cs typeface="Arial" pitchFamily="34" charset="-120"/>
              </a:rPr>
              <a:t>Sofia gets the RFI. She has 30 days to respond.</a:t>
            </a:r>
            <a:endParaRPr lang="en-US" sz="1300" dirty="0">
              <a:latin typeface="Aptos" panose="020B0004020202020204" pitchFamily="34" charset="0"/>
              <a:ea typeface="Arial" charset="0"/>
              <a:cs typeface="Arial" charset="0"/>
            </a:endParaRPr>
          </a:p>
        </p:txBody>
      </p:sp>
      <p:sp>
        <p:nvSpPr>
          <p:cNvPr id="14" name="Rounded Rectangle 13">
            <a:extLst>
              <a:ext uri="{FF2B5EF4-FFF2-40B4-BE49-F238E27FC236}">
                <a16:creationId xmlns:a16="http://schemas.microsoft.com/office/drawing/2014/main" id="{339738EC-69ED-249D-1F5E-44D413477E07}"/>
              </a:ext>
            </a:extLst>
          </p:cNvPr>
          <p:cNvSpPr/>
          <p:nvPr/>
        </p:nvSpPr>
        <p:spPr>
          <a:xfrm>
            <a:off x="457201" y="3511327"/>
            <a:ext cx="2159476" cy="411347"/>
          </a:xfrm>
          <a:prstGeom prst="roundRect">
            <a:avLst>
              <a:gd name="adj" fmla="val 14431"/>
            </a:avLst>
          </a:prstGeom>
          <a:solidFill>
            <a:srgbClr val="591F7F"/>
          </a:solidFill>
          <a:ln>
            <a:solidFill>
              <a:srgbClr val="591F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400" b="1" dirty="0">
                <a:solidFill>
                  <a:schemeClr val="bg1"/>
                </a:solidFill>
                <a:latin typeface="Aptos" panose="020B0004020202020204" pitchFamily="34" charset="0"/>
                <a:ea typeface="Arial" pitchFamily="34" charset="-122"/>
                <a:cs typeface="Arial" pitchFamily="34" charset="-120"/>
              </a:rPr>
              <a:t>September 7, 2027</a:t>
            </a:r>
          </a:p>
        </p:txBody>
      </p:sp>
      <p:sp>
        <p:nvSpPr>
          <p:cNvPr id="15" name="Rounded Rectangle 14">
            <a:extLst>
              <a:ext uri="{FF2B5EF4-FFF2-40B4-BE49-F238E27FC236}">
                <a16:creationId xmlns:a16="http://schemas.microsoft.com/office/drawing/2014/main" id="{B3EBBD46-AC0F-9B9E-D0B5-00C9C1164016}"/>
              </a:ext>
            </a:extLst>
          </p:cNvPr>
          <p:cNvSpPr/>
          <p:nvPr/>
        </p:nvSpPr>
        <p:spPr>
          <a:xfrm>
            <a:off x="457201" y="4012024"/>
            <a:ext cx="8896661" cy="411480"/>
          </a:xfrm>
          <a:prstGeom prst="roundRect">
            <a:avLst>
              <a:gd name="adj" fmla="val 14427"/>
            </a:avLst>
          </a:prstGeom>
          <a:solidFill>
            <a:srgbClr val="F4E6FC"/>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spAutoFit/>
          </a:bodyPr>
          <a:lstStyle/>
          <a:p>
            <a:pPr>
              <a:lnSpc>
                <a:spcPts val="1680"/>
              </a:lnSpc>
            </a:pPr>
            <a:r>
              <a:rPr lang="en-US" sz="1300" dirty="0">
                <a:solidFill>
                  <a:srgbClr val="000000"/>
                </a:solidFill>
                <a:latin typeface="Aptos" panose="020B0004020202020204" pitchFamily="34" charset="0"/>
                <a:ea typeface="Arial" pitchFamily="34" charset="-122"/>
                <a:cs typeface="Arial" pitchFamily="34" charset="-120"/>
              </a:rPr>
              <a:t>Sofia returns the RFI with app screenshots showing 20 hours and $400 a month.</a:t>
            </a:r>
            <a:endParaRPr lang="en-US" sz="1300" dirty="0">
              <a:latin typeface="Aptos" panose="020B0004020202020204" pitchFamily="34" charset="0"/>
              <a:ea typeface="Arial" charset="0"/>
              <a:cs typeface="Arial" charset="0"/>
            </a:endParaRPr>
          </a:p>
        </p:txBody>
      </p:sp>
      <p:sp>
        <p:nvSpPr>
          <p:cNvPr id="18" name="Rounded Rectangle 17">
            <a:extLst>
              <a:ext uri="{FF2B5EF4-FFF2-40B4-BE49-F238E27FC236}">
                <a16:creationId xmlns:a16="http://schemas.microsoft.com/office/drawing/2014/main" id="{95C5AF13-90C4-5E1D-C8C1-B8A172897209}"/>
              </a:ext>
            </a:extLst>
          </p:cNvPr>
          <p:cNvSpPr/>
          <p:nvPr/>
        </p:nvSpPr>
        <p:spPr>
          <a:xfrm>
            <a:off x="457201" y="4012024"/>
            <a:ext cx="2159476" cy="411480"/>
          </a:xfrm>
          <a:prstGeom prst="roundRect">
            <a:avLst>
              <a:gd name="adj" fmla="val 14427"/>
            </a:avLst>
          </a:prstGeom>
          <a:solidFill>
            <a:srgbClr val="78287F"/>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400" b="1" dirty="0">
                <a:solidFill>
                  <a:schemeClr val="bg1"/>
                </a:solidFill>
                <a:latin typeface="Aptos" panose="020B0004020202020204" pitchFamily="34" charset="0"/>
                <a:ea typeface="Arial" pitchFamily="34" charset="-122"/>
                <a:cs typeface="Arial" pitchFamily="34" charset="-120"/>
              </a:rPr>
              <a:t>September 15, 2027</a:t>
            </a:r>
          </a:p>
        </p:txBody>
      </p:sp>
      <p:sp>
        <p:nvSpPr>
          <p:cNvPr id="19" name="Rounded Rectangle 18">
            <a:extLst>
              <a:ext uri="{FF2B5EF4-FFF2-40B4-BE49-F238E27FC236}">
                <a16:creationId xmlns:a16="http://schemas.microsoft.com/office/drawing/2014/main" id="{DCE74F36-7ED9-4804-EDD6-F6D625280BC9}"/>
              </a:ext>
            </a:extLst>
          </p:cNvPr>
          <p:cNvSpPr/>
          <p:nvPr/>
        </p:nvSpPr>
        <p:spPr>
          <a:xfrm>
            <a:off x="457201" y="4512788"/>
            <a:ext cx="8896661" cy="548640"/>
          </a:xfrm>
          <a:prstGeom prst="roundRect">
            <a:avLst>
              <a:gd name="adj" fmla="val 10820"/>
            </a:avLst>
          </a:prstGeom>
          <a:solidFill>
            <a:srgbClr val="E9D3FA"/>
          </a:solidFill>
          <a:ln>
            <a:solidFill>
              <a:srgbClr val="591F7F"/>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spAutoFit/>
          </a:bodyPr>
          <a:lstStyle/>
          <a:p>
            <a:pPr>
              <a:lnSpc>
                <a:spcPts val="1680"/>
              </a:lnSpc>
            </a:pPr>
            <a:r>
              <a:rPr lang="en-US" sz="1300" dirty="0">
                <a:solidFill>
                  <a:srgbClr val="000000"/>
                </a:solidFill>
                <a:latin typeface="Aptos" panose="020B0004020202020204" pitchFamily="34" charset="0"/>
                <a:ea typeface="Arial" pitchFamily="34" charset="-122"/>
                <a:cs typeface="Arial" pitchFamily="34" charset="-120"/>
              </a:rPr>
              <a:t>The state finds Sofia ineligible. She does not meet $580 or 80 hours, and no exclusion or exception applies. The state sends a termination notice.</a:t>
            </a:r>
            <a:endParaRPr lang="en-US" sz="1300" dirty="0">
              <a:latin typeface="Aptos" panose="020B0004020202020204" pitchFamily="34" charset="0"/>
              <a:ea typeface="Arial" charset="0"/>
              <a:cs typeface="Arial" charset="0"/>
            </a:endParaRPr>
          </a:p>
        </p:txBody>
      </p:sp>
      <p:sp>
        <p:nvSpPr>
          <p:cNvPr id="20" name="Rounded Rectangle 19">
            <a:extLst>
              <a:ext uri="{FF2B5EF4-FFF2-40B4-BE49-F238E27FC236}">
                <a16:creationId xmlns:a16="http://schemas.microsoft.com/office/drawing/2014/main" id="{13F1C85E-6D5D-3422-ACFB-335D52137488}"/>
              </a:ext>
            </a:extLst>
          </p:cNvPr>
          <p:cNvSpPr/>
          <p:nvPr/>
        </p:nvSpPr>
        <p:spPr>
          <a:xfrm>
            <a:off x="457201" y="4512788"/>
            <a:ext cx="2159476" cy="548640"/>
          </a:xfrm>
          <a:prstGeom prst="roundRect">
            <a:avLst>
              <a:gd name="adj" fmla="val 10820"/>
            </a:avLst>
          </a:prstGeom>
          <a:solidFill>
            <a:srgbClr val="591F7F"/>
          </a:solidFill>
          <a:ln>
            <a:solidFill>
              <a:srgbClr val="591F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400" b="1" dirty="0">
                <a:solidFill>
                  <a:schemeClr val="bg1"/>
                </a:solidFill>
                <a:latin typeface="Aptos" panose="020B0004020202020204" pitchFamily="34" charset="0"/>
                <a:ea typeface="Arial" pitchFamily="34" charset="-122"/>
                <a:cs typeface="Arial" pitchFamily="34" charset="-120"/>
              </a:rPr>
              <a:t>September 17, 2027</a:t>
            </a:r>
          </a:p>
        </p:txBody>
      </p:sp>
      <p:sp>
        <p:nvSpPr>
          <p:cNvPr id="26" name="Rounded Rectangle 25">
            <a:extLst>
              <a:ext uri="{FF2B5EF4-FFF2-40B4-BE49-F238E27FC236}">
                <a16:creationId xmlns:a16="http://schemas.microsoft.com/office/drawing/2014/main" id="{4BDDD273-B3A8-22C1-A696-5DBDCDE70B33}"/>
              </a:ext>
            </a:extLst>
          </p:cNvPr>
          <p:cNvSpPr/>
          <p:nvPr/>
        </p:nvSpPr>
        <p:spPr>
          <a:xfrm>
            <a:off x="457201" y="5150712"/>
            <a:ext cx="8896661" cy="411480"/>
          </a:xfrm>
          <a:prstGeom prst="roundRect">
            <a:avLst>
              <a:gd name="adj" fmla="val 14427"/>
            </a:avLst>
          </a:prstGeom>
          <a:solidFill>
            <a:srgbClr val="F4E6FC"/>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spAutoFit/>
          </a:bodyPr>
          <a:lstStyle/>
          <a:p>
            <a:pPr>
              <a:lnSpc>
                <a:spcPts val="1680"/>
              </a:lnSpc>
            </a:pPr>
            <a:r>
              <a:rPr lang="en-US" sz="1300" dirty="0">
                <a:solidFill>
                  <a:srgbClr val="000000"/>
                </a:solidFill>
                <a:latin typeface="Aptos" panose="020B0004020202020204" pitchFamily="34" charset="0"/>
                <a:ea typeface="Arial" pitchFamily="34" charset="-122"/>
                <a:cs typeface="Arial" pitchFamily="34" charset="-120"/>
              </a:rPr>
              <a:t>Sofia gets the termination notice.</a:t>
            </a:r>
            <a:endParaRPr lang="en-US" sz="1300" dirty="0">
              <a:latin typeface="Aptos" panose="020B0004020202020204" pitchFamily="34" charset="0"/>
              <a:ea typeface="Arial" charset="0"/>
              <a:cs typeface="Arial" charset="0"/>
            </a:endParaRPr>
          </a:p>
        </p:txBody>
      </p:sp>
      <p:sp>
        <p:nvSpPr>
          <p:cNvPr id="27" name="Rounded Rectangle 26">
            <a:extLst>
              <a:ext uri="{FF2B5EF4-FFF2-40B4-BE49-F238E27FC236}">
                <a16:creationId xmlns:a16="http://schemas.microsoft.com/office/drawing/2014/main" id="{96FA5FD4-A38B-6EAE-FD52-A6DF06BE8ECB}"/>
              </a:ext>
            </a:extLst>
          </p:cNvPr>
          <p:cNvSpPr/>
          <p:nvPr/>
        </p:nvSpPr>
        <p:spPr>
          <a:xfrm>
            <a:off x="457201" y="5150712"/>
            <a:ext cx="2159476" cy="411480"/>
          </a:xfrm>
          <a:prstGeom prst="roundRect">
            <a:avLst>
              <a:gd name="adj" fmla="val 14427"/>
            </a:avLst>
          </a:prstGeom>
          <a:solidFill>
            <a:srgbClr val="78287F"/>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400" b="1" dirty="0">
                <a:solidFill>
                  <a:schemeClr val="bg1"/>
                </a:solidFill>
                <a:latin typeface="Aptos" panose="020B0004020202020204" pitchFamily="34" charset="0"/>
                <a:ea typeface="Arial" pitchFamily="34" charset="-122"/>
                <a:cs typeface="Arial" pitchFamily="34" charset="-120"/>
              </a:rPr>
              <a:t>September 20, 2027</a:t>
            </a:r>
          </a:p>
        </p:txBody>
      </p:sp>
      <p:sp>
        <p:nvSpPr>
          <p:cNvPr id="42" name="Rounded Rectangle 41">
            <a:extLst>
              <a:ext uri="{FF2B5EF4-FFF2-40B4-BE49-F238E27FC236}">
                <a16:creationId xmlns:a16="http://schemas.microsoft.com/office/drawing/2014/main" id="{87D057F5-D091-A58E-8D37-2744D44C738F}"/>
              </a:ext>
            </a:extLst>
          </p:cNvPr>
          <p:cNvSpPr/>
          <p:nvPr/>
        </p:nvSpPr>
        <p:spPr>
          <a:xfrm>
            <a:off x="457201" y="5651476"/>
            <a:ext cx="8896661" cy="548640"/>
          </a:xfrm>
          <a:prstGeom prst="roundRect">
            <a:avLst>
              <a:gd name="adj" fmla="val 10820"/>
            </a:avLst>
          </a:prstGeom>
          <a:solidFill>
            <a:srgbClr val="E9D3FA"/>
          </a:solidFill>
          <a:ln>
            <a:solidFill>
              <a:srgbClr val="591F7F"/>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spAutoFit/>
          </a:bodyPr>
          <a:lstStyle/>
          <a:p>
            <a:pPr>
              <a:lnSpc>
                <a:spcPts val="1680"/>
              </a:lnSpc>
            </a:pPr>
            <a:r>
              <a:rPr lang="en-US" sz="1300" dirty="0">
                <a:solidFill>
                  <a:srgbClr val="000000"/>
                </a:solidFill>
                <a:latin typeface="Aptos" panose="020B0004020202020204" pitchFamily="34" charset="0"/>
                <a:ea typeface="Arial" pitchFamily="34" charset="-122"/>
                <a:cs typeface="Arial" pitchFamily="34" charset="-120"/>
              </a:rPr>
              <a:t>Sofia's coverage ends. She can buy a </a:t>
            </a:r>
            <a:r>
              <a:rPr lang="en-US" sz="1300" dirty="0" err="1">
                <a:solidFill>
                  <a:srgbClr val="000000"/>
                </a:solidFill>
                <a:latin typeface="Aptos" panose="020B0004020202020204" pitchFamily="34" charset="0"/>
                <a:ea typeface="Arial" pitchFamily="34" charset="-122"/>
                <a:cs typeface="Arial" pitchFamily="34" charset="-120"/>
              </a:rPr>
              <a:t>GetCoveredNJ</a:t>
            </a:r>
            <a:r>
              <a:rPr lang="en-US" sz="1300" dirty="0">
                <a:solidFill>
                  <a:srgbClr val="000000"/>
                </a:solidFill>
                <a:latin typeface="Aptos" panose="020B0004020202020204" pitchFamily="34" charset="0"/>
                <a:ea typeface="Arial" pitchFamily="34" charset="-122"/>
                <a:cs typeface="Arial" pitchFamily="34" charset="-120"/>
              </a:rPr>
              <a:t> plan but is not eligible for subsidies under federal rules, so she will have to pay the full premium.</a:t>
            </a:r>
            <a:endParaRPr lang="en-US" sz="1300" dirty="0">
              <a:latin typeface="Aptos" panose="020B0004020202020204" pitchFamily="34" charset="0"/>
              <a:ea typeface="Arial" charset="0"/>
              <a:cs typeface="Arial" charset="0"/>
            </a:endParaRPr>
          </a:p>
        </p:txBody>
      </p:sp>
      <p:sp>
        <p:nvSpPr>
          <p:cNvPr id="43" name="Rounded Rectangle 42">
            <a:extLst>
              <a:ext uri="{FF2B5EF4-FFF2-40B4-BE49-F238E27FC236}">
                <a16:creationId xmlns:a16="http://schemas.microsoft.com/office/drawing/2014/main" id="{6A6B9E7E-F1B0-FD17-3813-05B764AB7591}"/>
              </a:ext>
            </a:extLst>
          </p:cNvPr>
          <p:cNvSpPr/>
          <p:nvPr/>
        </p:nvSpPr>
        <p:spPr>
          <a:xfrm>
            <a:off x="457201" y="5651476"/>
            <a:ext cx="2159476" cy="548640"/>
          </a:xfrm>
          <a:prstGeom prst="roundRect">
            <a:avLst>
              <a:gd name="adj" fmla="val 10820"/>
            </a:avLst>
          </a:prstGeom>
          <a:solidFill>
            <a:srgbClr val="591F7F"/>
          </a:solidFill>
          <a:ln>
            <a:solidFill>
              <a:srgbClr val="591F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400" b="1" dirty="0">
                <a:solidFill>
                  <a:schemeClr val="bg1"/>
                </a:solidFill>
                <a:latin typeface="Aptos" panose="020B0004020202020204" pitchFamily="34" charset="0"/>
                <a:ea typeface="Arial" pitchFamily="34" charset="-122"/>
                <a:cs typeface="Arial" pitchFamily="34" charset="-120"/>
              </a:rPr>
              <a:t>September 30, 2027</a:t>
            </a:r>
          </a:p>
        </p:txBody>
      </p:sp>
      <p:grpSp>
        <p:nvGrpSpPr>
          <p:cNvPr id="37" name="Group 36">
            <a:extLst>
              <a:ext uri="{FF2B5EF4-FFF2-40B4-BE49-F238E27FC236}">
                <a16:creationId xmlns:a16="http://schemas.microsoft.com/office/drawing/2014/main" id="{AF9FB74A-F296-E6F8-D2D5-AD135F2DA6C8}"/>
              </a:ext>
            </a:extLst>
          </p:cNvPr>
          <p:cNvGrpSpPr/>
          <p:nvPr/>
        </p:nvGrpSpPr>
        <p:grpSpPr>
          <a:xfrm>
            <a:off x="9483213" y="1563720"/>
            <a:ext cx="2305251" cy="4636396"/>
            <a:chOff x="9672254" y="1563720"/>
            <a:chExt cx="2305251" cy="4636396"/>
          </a:xfrm>
        </p:grpSpPr>
        <p:sp>
          <p:nvSpPr>
            <p:cNvPr id="35" name="Round Diagonal Corner Rectangle 34">
              <a:extLst>
                <a:ext uri="{FF2B5EF4-FFF2-40B4-BE49-F238E27FC236}">
                  <a16:creationId xmlns:a16="http://schemas.microsoft.com/office/drawing/2014/main" id="{B738C7DD-B55F-415E-0EC7-03BB20BD9C7A}"/>
                </a:ext>
              </a:extLst>
            </p:cNvPr>
            <p:cNvSpPr/>
            <p:nvPr/>
          </p:nvSpPr>
          <p:spPr>
            <a:xfrm>
              <a:off x="9672254" y="1563720"/>
              <a:ext cx="2305251" cy="4636396"/>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0" rtlCol="0" anchor="ctr"/>
            <a:lstStyle/>
            <a:p>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IMPORTANT: </a:t>
              </a:r>
              <a:b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br>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Respond by every deadline and share every activity or exclusion that applies. Help connect Sofia to free or low-cost care resources to maintain access to healthcare if she cannot afford to purchase a plan from </a:t>
              </a:r>
              <a:r>
                <a:rPr lang="en-US" sz="1600" b="1" dirty="0" err="1">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GetCoveredNJ</a:t>
              </a:r>
              <a:r>
                <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a:t>
              </a:r>
            </a:p>
          </p:txBody>
        </p:sp>
        <p:pic>
          <p:nvPicPr>
            <p:cNvPr id="36" name="Graphic 35">
              <a:extLst>
                <a:ext uri="{FF2B5EF4-FFF2-40B4-BE49-F238E27FC236}">
                  <a16:creationId xmlns:a16="http://schemas.microsoft.com/office/drawing/2014/main" id="{15FCB123-8497-FEF1-9687-0A0A5F74844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80433" y="1769956"/>
              <a:ext cx="944446" cy="690172"/>
            </a:xfrm>
            <a:prstGeom prst="rect">
              <a:avLst/>
            </a:prstGeom>
          </p:spPr>
        </p:pic>
      </p:grpSp>
      <p:sp>
        <p:nvSpPr>
          <p:cNvPr id="5" name="Slide Number Placeholder 3">
            <a:extLst>
              <a:ext uri="{FF2B5EF4-FFF2-40B4-BE49-F238E27FC236}">
                <a16:creationId xmlns:a16="http://schemas.microsoft.com/office/drawing/2014/main" id="{433A7852-6815-33F9-95F9-CC1E9FD3B41B}"/>
              </a:ext>
            </a:extLst>
          </p:cNvPr>
          <p:cNvSpPr>
            <a:spLocks noGrp="1"/>
          </p:cNvSpPr>
          <p:nvPr>
            <p:ph type="sldNum" sz="quarter" idx="12"/>
          </p:nvPr>
        </p:nvSpPr>
        <p:spPr>
          <a:xfrm>
            <a:off x="4607674" y="6329556"/>
            <a:ext cx="7196137" cy="533400"/>
          </a:xfrm>
        </p:spPr>
        <p:txBody>
          <a:bodyPr/>
          <a:lstStyle/>
          <a:p>
            <a:fld id="{6C7D1EA5-6DBE-A94B-8E51-8AA2A79E30FE}" type="slidenum">
              <a:rPr lang="en-US">
                <a:latin typeface="Aptos" panose="020B0004020202020204" pitchFamily="34" charset="0"/>
              </a:rPr>
              <a:t>12</a:t>
            </a:fld>
            <a:endParaRPr lang="en-US" dirty="0">
              <a:latin typeface="Aptos" panose="020B0004020202020204" pitchFamily="34" charset="0"/>
            </a:endParaRPr>
          </a:p>
        </p:txBody>
      </p:sp>
    </p:spTree>
    <p:extLst>
      <p:ext uri="{BB962C8B-B14F-4D97-AF65-F5344CB8AC3E}">
        <p14:creationId xmlns:p14="http://schemas.microsoft.com/office/powerpoint/2010/main" val="3413992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FE4B4-6CDC-4B1C-B46D-35A61C84957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6AA7A11-7BD2-2031-C78D-021F69AEA392}"/>
              </a:ext>
            </a:extLst>
          </p:cNvPr>
          <p:cNvSpPr/>
          <p:nvPr/>
        </p:nvSpPr>
        <p:spPr>
          <a:xfrm>
            <a:off x="0" y="-26162"/>
            <a:ext cx="12192000" cy="1382911"/>
          </a:xfrm>
          <a:prstGeom prst="rect">
            <a:avLst/>
          </a:prstGeom>
          <a:solidFill>
            <a:srgbClr val="F4E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9" name="Slide Number Placeholder 3">
            <a:extLst>
              <a:ext uri="{FF2B5EF4-FFF2-40B4-BE49-F238E27FC236}">
                <a16:creationId xmlns:a16="http://schemas.microsoft.com/office/drawing/2014/main" id="{930F3799-DEEB-2D94-DEB2-B5C325E2BC82}"/>
              </a:ext>
            </a:extLst>
          </p:cNvPr>
          <p:cNvSpPr>
            <a:spLocks noGrp="1"/>
          </p:cNvSpPr>
          <p:nvPr>
            <p:ph type="sldNum" sz="quarter" idx="12"/>
          </p:nvPr>
        </p:nvSpPr>
        <p:spPr/>
        <p:txBody>
          <a:bodyPr/>
          <a:lstStyle/>
          <a:p>
            <a:fld id="{6C7D1EA5-6DBE-A94B-8E51-8AA2A79E30FE}" type="slidenum">
              <a:rPr lang="en-US">
                <a:latin typeface="Aptos" panose="020B0004020202020204" pitchFamily="34" charset="0"/>
              </a:rPr>
              <a:t>13</a:t>
            </a:fld>
            <a:endParaRPr lang="en-US">
              <a:latin typeface="Aptos" panose="020B0004020202020204" pitchFamily="34" charset="0"/>
            </a:endParaRPr>
          </a:p>
        </p:txBody>
      </p:sp>
      <p:sp>
        <p:nvSpPr>
          <p:cNvPr id="2" name="Title 1">
            <a:extLst>
              <a:ext uri="{FF2B5EF4-FFF2-40B4-BE49-F238E27FC236}">
                <a16:creationId xmlns:a16="http://schemas.microsoft.com/office/drawing/2014/main" id="{138050F5-5934-E8CB-0B3F-61CF998A11E8}"/>
              </a:ext>
            </a:extLst>
          </p:cNvPr>
          <p:cNvSpPr>
            <a:spLocks noGrp="1"/>
          </p:cNvSpPr>
          <p:nvPr>
            <p:ph type="title" idx="4294967295"/>
          </p:nvPr>
        </p:nvSpPr>
        <p:spPr>
          <a:xfrm>
            <a:off x="364962" y="198135"/>
            <a:ext cx="10515600" cy="467591"/>
          </a:xfrm>
        </p:spPr>
        <p:txBody>
          <a:bodyPr vert="horz" lIns="91440" tIns="45720" rIns="91440" bIns="45720" rtlCol="0" anchor="t">
            <a:noAutofit/>
          </a:bodyPr>
          <a:lstStyle/>
          <a:p>
            <a:r>
              <a:rPr lang="en-US" sz="3000" dirty="0">
                <a:solidFill>
                  <a:schemeClr val="tx1"/>
                </a:solidFill>
              </a:rPr>
              <a:t>Scenarios: Sofia, Option 2 (With Trusted Partner Support)</a:t>
            </a:r>
            <a:br>
              <a:rPr lang="en-US" sz="3000" dirty="0">
                <a:solidFill>
                  <a:schemeClr val="tx1"/>
                </a:solidFill>
              </a:rPr>
            </a:br>
            <a:endParaRPr lang="en-US" sz="3000" dirty="0">
              <a:solidFill>
                <a:schemeClr val="tx1"/>
              </a:solidFill>
            </a:endParaRPr>
          </a:p>
        </p:txBody>
      </p:sp>
      <p:sp>
        <p:nvSpPr>
          <p:cNvPr id="7" name="TextBox 6">
            <a:extLst>
              <a:ext uri="{FF2B5EF4-FFF2-40B4-BE49-F238E27FC236}">
                <a16:creationId xmlns:a16="http://schemas.microsoft.com/office/drawing/2014/main" id="{08EE4CA2-9A08-B9B9-AC82-6A3F0A6D7752}"/>
              </a:ext>
            </a:extLst>
          </p:cNvPr>
          <p:cNvSpPr txBox="1"/>
          <p:nvPr/>
        </p:nvSpPr>
        <p:spPr>
          <a:xfrm>
            <a:off x="380863" y="633317"/>
            <a:ext cx="10134601" cy="528350"/>
          </a:xfrm>
          <a:prstGeom prst="rect">
            <a:avLst/>
          </a:prstGeom>
          <a:noFill/>
        </p:spPr>
        <p:txBody>
          <a:bodyPr wrap="square">
            <a:spAutoFit/>
          </a:bodyPr>
          <a:lstStyle/>
          <a:p>
            <a:pPr marL="0" indent="0" algn="l">
              <a:lnSpc>
                <a:spcPts val="1685"/>
              </a:lnSpc>
              <a:buNone/>
            </a:pPr>
            <a:r>
              <a:rPr lang="en-US" sz="1600" b="1" dirty="0">
                <a:solidFill>
                  <a:srgbClr val="000000"/>
                </a:solidFill>
                <a:latin typeface="Arial" pitchFamily="34" charset="0"/>
                <a:ea typeface="Arial" pitchFamily="34" charset="-122"/>
                <a:cs typeface="Arial" pitchFamily="34" charset="-120"/>
              </a:rPr>
              <a:t>Sofia drives for a rideshare app 20 hours a month and earns $400 a month. With help from a navigator at her local public library, she adds volunteer hours to her work hours to meet the requirement.</a:t>
            </a:r>
            <a:endParaRPr lang="en-US" sz="1600" dirty="0"/>
          </a:p>
        </p:txBody>
      </p:sp>
      <p:grpSp>
        <p:nvGrpSpPr>
          <p:cNvPr id="21" name="Group 20">
            <a:extLst>
              <a:ext uri="{FF2B5EF4-FFF2-40B4-BE49-F238E27FC236}">
                <a16:creationId xmlns:a16="http://schemas.microsoft.com/office/drawing/2014/main" id="{083DCDAC-B348-C3D1-AC2B-8D7B1838E755}"/>
              </a:ext>
            </a:extLst>
          </p:cNvPr>
          <p:cNvGrpSpPr/>
          <p:nvPr/>
        </p:nvGrpSpPr>
        <p:grpSpPr>
          <a:xfrm>
            <a:off x="457200" y="2392234"/>
            <a:ext cx="8896662" cy="754984"/>
            <a:chOff x="457200" y="2386527"/>
            <a:chExt cx="8896662" cy="754984"/>
          </a:xfrm>
        </p:grpSpPr>
        <p:sp>
          <p:nvSpPr>
            <p:cNvPr id="10" name="Rounded Rectangle 9">
              <a:extLst>
                <a:ext uri="{FF2B5EF4-FFF2-40B4-BE49-F238E27FC236}">
                  <a16:creationId xmlns:a16="http://schemas.microsoft.com/office/drawing/2014/main" id="{3BC32A30-6905-9C51-D1D2-65C55BF8C1FC}"/>
                </a:ext>
              </a:extLst>
            </p:cNvPr>
            <p:cNvSpPr/>
            <p:nvPr/>
          </p:nvSpPr>
          <p:spPr>
            <a:xfrm>
              <a:off x="457201" y="2392362"/>
              <a:ext cx="8896661" cy="743315"/>
            </a:xfrm>
            <a:prstGeom prst="roundRect">
              <a:avLst>
                <a:gd name="adj" fmla="val 7426"/>
              </a:avLst>
            </a:prstGeom>
            <a:solidFill>
              <a:srgbClr val="E9D3FA"/>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noAutofit/>
            </a:bodyPr>
            <a:lstStyle/>
            <a:p>
              <a:pPr>
                <a:lnSpc>
                  <a:spcPct val="100000"/>
                </a:lnSpc>
              </a:pPr>
              <a:r>
                <a:rPr lang="en-US" sz="1200" dirty="0">
                  <a:solidFill>
                    <a:schemeClr val="tx1"/>
                  </a:solidFill>
                  <a:latin typeface="Aptos" panose="020B0004020202020204" pitchFamily="34" charset="0"/>
                </a:rPr>
                <a:t>Sofia keeps driving 20 hours and volunteers 60 hours at a local food pantry. She saves her app screenshots and keeps track of the number of hours she volunteers.  The food pantry also keeps </a:t>
              </a:r>
              <a:br>
                <a:rPr lang="en-US" sz="1200" dirty="0">
                  <a:solidFill>
                    <a:schemeClr val="tx1"/>
                  </a:solidFill>
                  <a:latin typeface="Aptos" panose="020B0004020202020204" pitchFamily="34" charset="0"/>
                </a:rPr>
              </a:br>
              <a:r>
                <a:rPr lang="en-US" sz="1200" dirty="0">
                  <a:solidFill>
                    <a:schemeClr val="tx1"/>
                  </a:solidFill>
                  <a:latin typeface="Aptos" panose="020B0004020202020204" pitchFamily="34" charset="0"/>
                </a:rPr>
                <a:t>a record of all of their volunteers’ hours.</a:t>
              </a:r>
              <a:endParaRPr lang="en-US" sz="1200" dirty="0">
                <a:solidFill>
                  <a:schemeClr val="tx1"/>
                </a:solidFill>
                <a:latin typeface="Aptos" panose="020B0004020202020204" pitchFamily="34" charset="0"/>
                <a:ea typeface="Arial" charset="0"/>
                <a:cs typeface="Arial" charset="0"/>
              </a:endParaRPr>
            </a:p>
          </p:txBody>
        </p:sp>
        <p:sp>
          <p:nvSpPr>
            <p:cNvPr id="6" name="Rounded Rectangle 5">
              <a:extLst>
                <a:ext uri="{FF2B5EF4-FFF2-40B4-BE49-F238E27FC236}">
                  <a16:creationId xmlns:a16="http://schemas.microsoft.com/office/drawing/2014/main" id="{C17B16F7-4D7D-98C1-2E26-CECA4525E36C}"/>
                </a:ext>
              </a:extLst>
            </p:cNvPr>
            <p:cNvSpPr/>
            <p:nvPr/>
          </p:nvSpPr>
          <p:spPr>
            <a:xfrm>
              <a:off x="457200" y="2386527"/>
              <a:ext cx="2159475" cy="754984"/>
            </a:xfrm>
            <a:prstGeom prst="roundRect">
              <a:avLst>
                <a:gd name="adj" fmla="val 7311"/>
              </a:avLst>
            </a:prstGeom>
            <a:solidFill>
              <a:srgbClr val="591F7F"/>
            </a:solidFill>
            <a:ln>
              <a:solidFill>
                <a:srgbClr val="591F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400" b="1" dirty="0">
                  <a:solidFill>
                    <a:schemeClr val="bg1"/>
                  </a:solidFill>
                  <a:latin typeface="Aptos" panose="020B0004020202020204" pitchFamily="34" charset="0"/>
                  <a:ea typeface="Arial" pitchFamily="34" charset="-122"/>
                  <a:cs typeface="Arial" pitchFamily="34" charset="-120"/>
                </a:rPr>
                <a:t>June 2027</a:t>
              </a:r>
            </a:p>
          </p:txBody>
        </p:sp>
      </p:grpSp>
      <p:grpSp>
        <p:nvGrpSpPr>
          <p:cNvPr id="22" name="Group 21">
            <a:extLst>
              <a:ext uri="{FF2B5EF4-FFF2-40B4-BE49-F238E27FC236}">
                <a16:creationId xmlns:a16="http://schemas.microsoft.com/office/drawing/2014/main" id="{7EF4F808-7DB4-39CB-0286-6BA592B96F86}"/>
              </a:ext>
            </a:extLst>
          </p:cNvPr>
          <p:cNvGrpSpPr/>
          <p:nvPr/>
        </p:nvGrpSpPr>
        <p:grpSpPr>
          <a:xfrm>
            <a:off x="457200" y="3256164"/>
            <a:ext cx="8896662" cy="546458"/>
            <a:chOff x="457200" y="3250585"/>
            <a:chExt cx="8896662" cy="546458"/>
          </a:xfrm>
        </p:grpSpPr>
        <p:sp>
          <p:nvSpPr>
            <p:cNvPr id="12" name="Rounded Rectangle 11">
              <a:extLst>
                <a:ext uri="{FF2B5EF4-FFF2-40B4-BE49-F238E27FC236}">
                  <a16:creationId xmlns:a16="http://schemas.microsoft.com/office/drawing/2014/main" id="{F9B38775-A8B8-F657-5708-DBBF5F5D4DC2}"/>
                </a:ext>
              </a:extLst>
            </p:cNvPr>
            <p:cNvSpPr/>
            <p:nvPr/>
          </p:nvSpPr>
          <p:spPr>
            <a:xfrm>
              <a:off x="457201" y="3250585"/>
              <a:ext cx="8896661" cy="546458"/>
            </a:xfrm>
            <a:prstGeom prst="roundRect">
              <a:avLst>
                <a:gd name="adj" fmla="val 10101"/>
              </a:avLst>
            </a:prstGeom>
            <a:solidFill>
              <a:srgbClr val="F4E6FC"/>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noAutofit/>
            </a:bodyPr>
            <a:lstStyle/>
            <a:p>
              <a:pPr>
                <a:lnSpc>
                  <a:spcPts val="1659"/>
                </a:lnSpc>
              </a:pPr>
              <a:r>
                <a:rPr lang="en-US" sz="1200" dirty="0">
                  <a:solidFill>
                    <a:srgbClr val="000000"/>
                  </a:solidFill>
                  <a:latin typeface="Aptos" panose="020B0004020202020204" pitchFamily="34" charset="0"/>
                  <a:ea typeface="Arial" pitchFamily="34" charset="-122"/>
                  <a:cs typeface="Arial" pitchFamily="34" charset="-120"/>
                </a:rPr>
                <a:t>Sofia gets a renewal packet. She has 30 days to show she met </a:t>
              </a:r>
              <a:br>
                <a:rPr lang="en-US" sz="1200" dirty="0">
                  <a:solidFill>
                    <a:srgbClr val="000000"/>
                  </a:solidFill>
                  <a:latin typeface="Aptos" panose="020B0004020202020204" pitchFamily="34" charset="0"/>
                  <a:ea typeface="Arial" pitchFamily="34" charset="-122"/>
                  <a:cs typeface="Arial" pitchFamily="34" charset="-120"/>
                </a:rPr>
              </a:br>
              <a:r>
                <a:rPr lang="en-US" sz="1200" dirty="0">
                  <a:solidFill>
                    <a:srgbClr val="000000"/>
                  </a:solidFill>
                  <a:latin typeface="Aptos" panose="020B0004020202020204" pitchFamily="34" charset="0"/>
                  <a:ea typeface="Arial" pitchFamily="34" charset="-122"/>
                  <a:cs typeface="Arial" pitchFamily="34" charset="-120"/>
                </a:rPr>
                <a:t>the work requirement in any month since her last renewal.</a:t>
              </a:r>
              <a:endParaRPr lang="en-US" sz="1200" dirty="0">
                <a:latin typeface="Aptos" panose="020B0004020202020204" pitchFamily="34" charset="0"/>
                <a:ea typeface="Arial" charset="0"/>
                <a:cs typeface="Arial" charset="0"/>
              </a:endParaRPr>
            </a:p>
          </p:txBody>
        </p:sp>
        <p:sp>
          <p:nvSpPr>
            <p:cNvPr id="11" name="Rounded Rectangle 10">
              <a:extLst>
                <a:ext uri="{FF2B5EF4-FFF2-40B4-BE49-F238E27FC236}">
                  <a16:creationId xmlns:a16="http://schemas.microsoft.com/office/drawing/2014/main" id="{C589D6B5-634C-96FA-5C59-CCE77CFC3131}"/>
                </a:ext>
              </a:extLst>
            </p:cNvPr>
            <p:cNvSpPr/>
            <p:nvPr/>
          </p:nvSpPr>
          <p:spPr>
            <a:xfrm>
              <a:off x="457200" y="3259774"/>
              <a:ext cx="2159475" cy="528078"/>
            </a:xfrm>
            <a:prstGeom prst="roundRect">
              <a:avLst>
                <a:gd name="adj" fmla="val 10453"/>
              </a:avLst>
            </a:prstGeom>
            <a:solidFill>
              <a:srgbClr val="78287F"/>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400" b="1" dirty="0">
                  <a:solidFill>
                    <a:schemeClr val="bg1"/>
                  </a:solidFill>
                  <a:latin typeface="Aptos" panose="020B0004020202020204" pitchFamily="34" charset="0"/>
                  <a:ea typeface="Arial" pitchFamily="34" charset="-122"/>
                  <a:cs typeface="Arial" pitchFamily="34" charset="-120"/>
                </a:rPr>
                <a:t>July 20, 2027</a:t>
              </a:r>
            </a:p>
          </p:txBody>
        </p:sp>
      </p:grpSp>
      <p:grpSp>
        <p:nvGrpSpPr>
          <p:cNvPr id="23" name="Group 22">
            <a:extLst>
              <a:ext uri="{FF2B5EF4-FFF2-40B4-BE49-F238E27FC236}">
                <a16:creationId xmlns:a16="http://schemas.microsoft.com/office/drawing/2014/main" id="{03428EAE-F9DB-97D7-6F0E-72DCFDD40423}"/>
              </a:ext>
            </a:extLst>
          </p:cNvPr>
          <p:cNvGrpSpPr/>
          <p:nvPr/>
        </p:nvGrpSpPr>
        <p:grpSpPr>
          <a:xfrm>
            <a:off x="457200" y="3911568"/>
            <a:ext cx="8896662" cy="713984"/>
            <a:chOff x="457200" y="3904921"/>
            <a:chExt cx="8896662" cy="713984"/>
          </a:xfrm>
        </p:grpSpPr>
        <p:sp>
          <p:nvSpPr>
            <p:cNvPr id="13" name="Rounded Rectangle 12">
              <a:extLst>
                <a:ext uri="{FF2B5EF4-FFF2-40B4-BE49-F238E27FC236}">
                  <a16:creationId xmlns:a16="http://schemas.microsoft.com/office/drawing/2014/main" id="{8DD56F8B-901C-0954-AE01-3EA75ACE4E20}"/>
                </a:ext>
              </a:extLst>
            </p:cNvPr>
            <p:cNvSpPr/>
            <p:nvPr/>
          </p:nvSpPr>
          <p:spPr>
            <a:xfrm>
              <a:off x="457201" y="3904921"/>
              <a:ext cx="8896661" cy="713752"/>
            </a:xfrm>
            <a:prstGeom prst="roundRect">
              <a:avLst>
                <a:gd name="adj" fmla="val 7734"/>
              </a:avLst>
            </a:prstGeom>
            <a:solidFill>
              <a:srgbClr val="E9D3FA"/>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noAutofit/>
            </a:bodyPr>
            <a:lstStyle/>
            <a:p>
              <a:pPr>
                <a:lnSpc>
                  <a:spcPts val="1659"/>
                </a:lnSpc>
              </a:pPr>
              <a:r>
                <a:rPr lang="en-US" sz="1200" dirty="0">
                  <a:solidFill>
                    <a:srgbClr val="000000"/>
                  </a:solidFill>
                  <a:latin typeface="Aptos" panose="020B0004020202020204" pitchFamily="34" charset="0"/>
                  <a:ea typeface="Arial" pitchFamily="34" charset="-122"/>
                  <a:cs typeface="Arial" pitchFamily="34" charset="-120"/>
                </a:rPr>
                <a:t>Sofia and the navigator complete the packet. Sofia reports June as her month: 20 hours of rideshare work, shown with app screenshots, and 60 hours of volunteering, which she can </a:t>
              </a:r>
              <a:br>
                <a:rPr lang="en-US" sz="1200" dirty="0">
                  <a:solidFill>
                    <a:srgbClr val="000000"/>
                  </a:solidFill>
                  <a:latin typeface="Aptos" panose="020B0004020202020204" pitchFamily="34" charset="0"/>
                  <a:ea typeface="Arial" pitchFamily="34" charset="-122"/>
                  <a:cs typeface="Arial" pitchFamily="34" charset="-120"/>
                </a:rPr>
              </a:br>
              <a:r>
                <a:rPr lang="en-US" sz="1200" dirty="0">
                  <a:solidFill>
                    <a:srgbClr val="000000"/>
                  </a:solidFill>
                  <a:latin typeface="Aptos" panose="020B0004020202020204" pitchFamily="34" charset="0"/>
                  <a:ea typeface="Arial" pitchFamily="34" charset="-122"/>
                  <a:cs typeface="Arial" pitchFamily="34" charset="-120"/>
                </a:rPr>
                <a:t>self-report. Sofia returns the packet.</a:t>
              </a:r>
              <a:endParaRPr lang="en-US" sz="1200" dirty="0">
                <a:latin typeface="Aptos" panose="020B0004020202020204" pitchFamily="34" charset="0"/>
                <a:ea typeface="Arial" charset="0"/>
                <a:cs typeface="Arial" charset="0"/>
              </a:endParaRPr>
            </a:p>
          </p:txBody>
        </p:sp>
        <p:sp>
          <p:nvSpPr>
            <p:cNvPr id="14" name="Rounded Rectangle 13">
              <a:extLst>
                <a:ext uri="{FF2B5EF4-FFF2-40B4-BE49-F238E27FC236}">
                  <a16:creationId xmlns:a16="http://schemas.microsoft.com/office/drawing/2014/main" id="{2FA2E53F-49BB-3D14-1546-9D3EA83FAA81}"/>
                </a:ext>
              </a:extLst>
            </p:cNvPr>
            <p:cNvSpPr/>
            <p:nvPr/>
          </p:nvSpPr>
          <p:spPr>
            <a:xfrm>
              <a:off x="457200" y="3905152"/>
              <a:ext cx="2159475" cy="713753"/>
            </a:xfrm>
            <a:prstGeom prst="roundRect">
              <a:avLst>
                <a:gd name="adj" fmla="val 7734"/>
              </a:avLst>
            </a:prstGeom>
            <a:solidFill>
              <a:srgbClr val="591F7F"/>
            </a:solidFill>
            <a:ln>
              <a:solidFill>
                <a:srgbClr val="591F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400" b="1" dirty="0">
                  <a:solidFill>
                    <a:schemeClr val="bg1"/>
                  </a:solidFill>
                  <a:latin typeface="Aptos" panose="020B0004020202020204" pitchFamily="34" charset="0"/>
                  <a:ea typeface="Arial" pitchFamily="34" charset="-122"/>
                  <a:cs typeface="Arial" pitchFamily="34" charset="-120"/>
                </a:rPr>
                <a:t>August 10, 2027</a:t>
              </a:r>
            </a:p>
          </p:txBody>
        </p:sp>
      </p:grpSp>
      <p:grpSp>
        <p:nvGrpSpPr>
          <p:cNvPr id="24" name="Group 23">
            <a:extLst>
              <a:ext uri="{FF2B5EF4-FFF2-40B4-BE49-F238E27FC236}">
                <a16:creationId xmlns:a16="http://schemas.microsoft.com/office/drawing/2014/main" id="{5CCF3C3A-7C75-D8A4-6035-9C8742E0714D}"/>
              </a:ext>
            </a:extLst>
          </p:cNvPr>
          <p:cNvGrpSpPr/>
          <p:nvPr/>
        </p:nvGrpSpPr>
        <p:grpSpPr>
          <a:xfrm>
            <a:off x="457200" y="4734498"/>
            <a:ext cx="8896662" cy="365760"/>
            <a:chOff x="457200" y="4741423"/>
            <a:chExt cx="8896662" cy="365760"/>
          </a:xfrm>
        </p:grpSpPr>
        <p:sp>
          <p:nvSpPr>
            <p:cNvPr id="15" name="Rounded Rectangle 14">
              <a:extLst>
                <a:ext uri="{FF2B5EF4-FFF2-40B4-BE49-F238E27FC236}">
                  <a16:creationId xmlns:a16="http://schemas.microsoft.com/office/drawing/2014/main" id="{803AC075-C1ED-C985-79A9-E54717E998E8}"/>
                </a:ext>
              </a:extLst>
            </p:cNvPr>
            <p:cNvSpPr/>
            <p:nvPr/>
          </p:nvSpPr>
          <p:spPr>
            <a:xfrm>
              <a:off x="457201" y="4741423"/>
              <a:ext cx="8896661" cy="365760"/>
            </a:xfrm>
            <a:prstGeom prst="roundRect">
              <a:avLst>
                <a:gd name="adj" fmla="val 15330"/>
              </a:avLst>
            </a:prstGeom>
            <a:solidFill>
              <a:srgbClr val="F4E6FC"/>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noAutofit/>
            </a:bodyPr>
            <a:lstStyle/>
            <a:p>
              <a:pPr>
                <a:lnSpc>
                  <a:spcPts val="1659"/>
                </a:lnSpc>
              </a:pPr>
              <a:r>
                <a:rPr lang="en-US" sz="1200" dirty="0">
                  <a:solidFill>
                    <a:srgbClr val="000000"/>
                  </a:solidFill>
                  <a:latin typeface="Aptos" panose="020B0004020202020204" pitchFamily="34" charset="0"/>
                  <a:ea typeface="Arial" pitchFamily="34" charset="-122"/>
                  <a:cs typeface="Arial" pitchFamily="34" charset="-120"/>
                </a:rPr>
                <a:t>The state confirms 80 combined hours in June and renews Sofia.</a:t>
              </a:r>
              <a:endParaRPr lang="en-US" sz="1200" dirty="0">
                <a:latin typeface="Aptos" panose="020B0004020202020204" pitchFamily="34" charset="0"/>
                <a:ea typeface="Arial" charset="0"/>
                <a:cs typeface="Arial" charset="0"/>
              </a:endParaRPr>
            </a:p>
          </p:txBody>
        </p:sp>
        <p:sp>
          <p:nvSpPr>
            <p:cNvPr id="18" name="Rounded Rectangle 17">
              <a:extLst>
                <a:ext uri="{FF2B5EF4-FFF2-40B4-BE49-F238E27FC236}">
                  <a16:creationId xmlns:a16="http://schemas.microsoft.com/office/drawing/2014/main" id="{F17FC642-2781-32C0-F570-20C011225F72}"/>
                </a:ext>
              </a:extLst>
            </p:cNvPr>
            <p:cNvSpPr/>
            <p:nvPr/>
          </p:nvSpPr>
          <p:spPr>
            <a:xfrm>
              <a:off x="457200" y="4741423"/>
              <a:ext cx="2159475" cy="365760"/>
            </a:xfrm>
            <a:prstGeom prst="roundRect">
              <a:avLst>
                <a:gd name="adj" fmla="val 15092"/>
              </a:avLst>
            </a:prstGeom>
            <a:solidFill>
              <a:srgbClr val="78287F"/>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400" b="1" dirty="0">
                  <a:solidFill>
                    <a:schemeClr val="bg1"/>
                  </a:solidFill>
                  <a:latin typeface="Aptos" panose="020B0004020202020204" pitchFamily="34" charset="0"/>
                  <a:ea typeface="Arial" pitchFamily="34" charset="-122"/>
                  <a:cs typeface="Arial" pitchFamily="34" charset="-120"/>
                </a:rPr>
                <a:t>September 3, 2027</a:t>
              </a:r>
            </a:p>
          </p:txBody>
        </p:sp>
      </p:grpSp>
      <p:grpSp>
        <p:nvGrpSpPr>
          <p:cNvPr id="25" name="Group 24">
            <a:extLst>
              <a:ext uri="{FF2B5EF4-FFF2-40B4-BE49-F238E27FC236}">
                <a16:creationId xmlns:a16="http://schemas.microsoft.com/office/drawing/2014/main" id="{9BD0D328-A280-E722-84A1-F76BA06E6E08}"/>
              </a:ext>
            </a:extLst>
          </p:cNvPr>
          <p:cNvGrpSpPr/>
          <p:nvPr/>
        </p:nvGrpSpPr>
        <p:grpSpPr>
          <a:xfrm>
            <a:off x="457200" y="5209204"/>
            <a:ext cx="8896662" cy="365760"/>
            <a:chOff x="457200" y="5212666"/>
            <a:chExt cx="8896662" cy="365760"/>
          </a:xfrm>
        </p:grpSpPr>
        <p:sp>
          <p:nvSpPr>
            <p:cNvPr id="19" name="Rounded Rectangle 18">
              <a:extLst>
                <a:ext uri="{FF2B5EF4-FFF2-40B4-BE49-F238E27FC236}">
                  <a16:creationId xmlns:a16="http://schemas.microsoft.com/office/drawing/2014/main" id="{16DEA851-83BD-E3BD-C93E-FF36BE417D58}"/>
                </a:ext>
              </a:extLst>
            </p:cNvPr>
            <p:cNvSpPr/>
            <p:nvPr/>
          </p:nvSpPr>
          <p:spPr>
            <a:xfrm>
              <a:off x="457201" y="5212666"/>
              <a:ext cx="8896661" cy="365760"/>
            </a:xfrm>
            <a:prstGeom prst="roundRect">
              <a:avLst>
                <a:gd name="adj" fmla="val 15330"/>
              </a:avLst>
            </a:prstGeom>
            <a:solidFill>
              <a:srgbClr val="E9D3FA"/>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noAutofit/>
            </a:bodyPr>
            <a:lstStyle/>
            <a:p>
              <a:pPr>
                <a:lnSpc>
                  <a:spcPts val="1659"/>
                </a:lnSpc>
              </a:pPr>
              <a:r>
                <a:rPr lang="en-US" sz="1200" dirty="0">
                  <a:solidFill>
                    <a:srgbClr val="000000"/>
                  </a:solidFill>
                  <a:latin typeface="Aptos" panose="020B0004020202020204" pitchFamily="34" charset="0"/>
                  <a:ea typeface="Arial" pitchFamily="34" charset="-122"/>
                  <a:cs typeface="Arial" pitchFamily="34" charset="-120"/>
                </a:rPr>
                <a:t>Sofia gets a renewal notice saying she meets the work requirement.</a:t>
              </a:r>
              <a:endParaRPr lang="en-US" sz="1200" dirty="0">
                <a:latin typeface="Aptos" panose="020B0004020202020204" pitchFamily="34" charset="0"/>
                <a:ea typeface="Arial" charset="0"/>
                <a:cs typeface="Arial" charset="0"/>
              </a:endParaRPr>
            </a:p>
          </p:txBody>
        </p:sp>
        <p:sp>
          <p:nvSpPr>
            <p:cNvPr id="20" name="Rounded Rectangle 19">
              <a:extLst>
                <a:ext uri="{FF2B5EF4-FFF2-40B4-BE49-F238E27FC236}">
                  <a16:creationId xmlns:a16="http://schemas.microsoft.com/office/drawing/2014/main" id="{76D6DBD5-CB49-9C4A-C334-7E937909EB45}"/>
                </a:ext>
              </a:extLst>
            </p:cNvPr>
            <p:cNvSpPr/>
            <p:nvPr/>
          </p:nvSpPr>
          <p:spPr>
            <a:xfrm>
              <a:off x="457200" y="5212666"/>
              <a:ext cx="2159475" cy="365760"/>
            </a:xfrm>
            <a:prstGeom prst="roundRect">
              <a:avLst>
                <a:gd name="adj" fmla="val 15092"/>
              </a:avLst>
            </a:prstGeom>
            <a:solidFill>
              <a:srgbClr val="591F7F"/>
            </a:solidFill>
            <a:ln>
              <a:solidFill>
                <a:srgbClr val="591F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400" b="1" dirty="0">
                  <a:solidFill>
                    <a:schemeClr val="bg1"/>
                  </a:solidFill>
                  <a:latin typeface="Aptos" panose="020B0004020202020204" pitchFamily="34" charset="0"/>
                  <a:ea typeface="Arial" pitchFamily="34" charset="-122"/>
                  <a:cs typeface="Arial" pitchFamily="34" charset="-120"/>
                </a:rPr>
                <a:t>September 14, 2027</a:t>
              </a:r>
            </a:p>
          </p:txBody>
        </p:sp>
      </p:grpSp>
      <p:grpSp>
        <p:nvGrpSpPr>
          <p:cNvPr id="28" name="Group 27">
            <a:extLst>
              <a:ext uri="{FF2B5EF4-FFF2-40B4-BE49-F238E27FC236}">
                <a16:creationId xmlns:a16="http://schemas.microsoft.com/office/drawing/2014/main" id="{6906500A-1C5B-DDB8-7D50-37E79708F0E5}"/>
              </a:ext>
            </a:extLst>
          </p:cNvPr>
          <p:cNvGrpSpPr/>
          <p:nvPr/>
        </p:nvGrpSpPr>
        <p:grpSpPr>
          <a:xfrm>
            <a:off x="457200" y="5683909"/>
            <a:ext cx="8896662" cy="365760"/>
            <a:chOff x="457200" y="5695266"/>
            <a:chExt cx="8896662" cy="365760"/>
          </a:xfrm>
        </p:grpSpPr>
        <p:sp>
          <p:nvSpPr>
            <p:cNvPr id="26" name="Rounded Rectangle 25">
              <a:extLst>
                <a:ext uri="{FF2B5EF4-FFF2-40B4-BE49-F238E27FC236}">
                  <a16:creationId xmlns:a16="http://schemas.microsoft.com/office/drawing/2014/main" id="{C7E2B6F8-C7CC-5D87-E030-5F79C6D1117E}"/>
                </a:ext>
              </a:extLst>
            </p:cNvPr>
            <p:cNvSpPr/>
            <p:nvPr/>
          </p:nvSpPr>
          <p:spPr>
            <a:xfrm>
              <a:off x="457201" y="5695266"/>
              <a:ext cx="8896661" cy="365760"/>
            </a:xfrm>
            <a:prstGeom prst="roundRect">
              <a:avLst>
                <a:gd name="adj" fmla="val 15330"/>
              </a:avLst>
            </a:prstGeom>
            <a:solidFill>
              <a:srgbClr val="F4E6FC"/>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noAutofit/>
            </a:bodyPr>
            <a:lstStyle/>
            <a:p>
              <a:pPr>
                <a:lnSpc>
                  <a:spcPts val="1659"/>
                </a:lnSpc>
              </a:pPr>
              <a:r>
                <a:rPr lang="en-US" sz="1200" dirty="0">
                  <a:solidFill>
                    <a:srgbClr val="000000"/>
                  </a:solidFill>
                  <a:latin typeface="Aptos" panose="020B0004020202020204" pitchFamily="34" charset="0"/>
                  <a:ea typeface="Arial" pitchFamily="34" charset="-122"/>
                  <a:cs typeface="Arial" pitchFamily="34" charset="-120"/>
                </a:rPr>
                <a:t>Sofia has coverage until the next enrollment period. Her eligibility is reviewed again after 6 months.</a:t>
              </a:r>
              <a:endParaRPr lang="en-US" sz="1200" dirty="0">
                <a:latin typeface="Aptos" panose="020B0004020202020204" pitchFamily="34" charset="0"/>
                <a:ea typeface="Arial" charset="0"/>
                <a:cs typeface="Arial" charset="0"/>
              </a:endParaRPr>
            </a:p>
          </p:txBody>
        </p:sp>
        <p:sp>
          <p:nvSpPr>
            <p:cNvPr id="27" name="Rounded Rectangle 26">
              <a:extLst>
                <a:ext uri="{FF2B5EF4-FFF2-40B4-BE49-F238E27FC236}">
                  <a16:creationId xmlns:a16="http://schemas.microsoft.com/office/drawing/2014/main" id="{B36C10CB-AAEB-0C27-7188-495EBB61C4A6}"/>
                </a:ext>
              </a:extLst>
            </p:cNvPr>
            <p:cNvSpPr/>
            <p:nvPr/>
          </p:nvSpPr>
          <p:spPr>
            <a:xfrm>
              <a:off x="457200" y="5695266"/>
              <a:ext cx="2159475" cy="365760"/>
            </a:xfrm>
            <a:prstGeom prst="roundRect">
              <a:avLst>
                <a:gd name="adj" fmla="val 15092"/>
              </a:avLst>
            </a:prstGeom>
            <a:solidFill>
              <a:srgbClr val="78287F"/>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400" b="1" dirty="0">
                  <a:solidFill>
                    <a:schemeClr val="bg1"/>
                  </a:solidFill>
                  <a:latin typeface="Aptos" panose="020B0004020202020204" pitchFamily="34" charset="0"/>
                  <a:cs typeface="Arial" pitchFamily="34" charset="-120"/>
                </a:rPr>
                <a:t>October 1, 2027</a:t>
              </a:r>
            </a:p>
          </p:txBody>
        </p:sp>
      </p:grpSp>
      <p:grpSp>
        <p:nvGrpSpPr>
          <p:cNvPr id="37" name="Group 36">
            <a:extLst>
              <a:ext uri="{FF2B5EF4-FFF2-40B4-BE49-F238E27FC236}">
                <a16:creationId xmlns:a16="http://schemas.microsoft.com/office/drawing/2014/main" id="{BD874D5E-364A-CA02-7BD6-95A05ACCE798}"/>
              </a:ext>
            </a:extLst>
          </p:cNvPr>
          <p:cNvGrpSpPr/>
          <p:nvPr/>
        </p:nvGrpSpPr>
        <p:grpSpPr>
          <a:xfrm>
            <a:off x="9514114" y="1563720"/>
            <a:ext cx="2274350" cy="4491627"/>
            <a:chOff x="9703155" y="1563720"/>
            <a:chExt cx="2274350" cy="4491627"/>
          </a:xfrm>
        </p:grpSpPr>
        <p:sp>
          <p:nvSpPr>
            <p:cNvPr id="35" name="Round Diagonal Corner Rectangle 34">
              <a:extLst>
                <a:ext uri="{FF2B5EF4-FFF2-40B4-BE49-F238E27FC236}">
                  <a16:creationId xmlns:a16="http://schemas.microsoft.com/office/drawing/2014/main" id="{A9913768-E772-F4C5-3DB7-77BEE7B8EAC6}"/>
                </a:ext>
              </a:extLst>
            </p:cNvPr>
            <p:cNvSpPr/>
            <p:nvPr/>
          </p:nvSpPr>
          <p:spPr>
            <a:xfrm>
              <a:off x="9703155" y="1563720"/>
              <a:ext cx="2274350" cy="4491627"/>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0" rtlCol="0" anchor="ctr"/>
            <a:lstStyle/>
            <a:p>
              <a:r>
                <a:rPr lang="en-US" sz="1600" b="1">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IMPORTANT: </a:t>
              </a:r>
              <a:br>
                <a:rPr lang="en-US" sz="1600" b="1">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br>
              <a:r>
                <a:rPr lang="en-US" sz="1600" b="1">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Hours from different activities can be combined </a:t>
              </a:r>
              <a:br>
                <a:rPr lang="en-US" sz="1600" b="1">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br>
              <a:r>
                <a:rPr lang="en-US" sz="1600" b="1">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to reach 80 hours, such as work plus volunteering or work plus school. Libraries and other trusted partners can help members plan ahead and keep records.</a:t>
              </a:r>
            </a:p>
          </p:txBody>
        </p:sp>
        <p:pic>
          <p:nvPicPr>
            <p:cNvPr id="36" name="Graphic 35">
              <a:extLst>
                <a:ext uri="{FF2B5EF4-FFF2-40B4-BE49-F238E27FC236}">
                  <a16:creationId xmlns:a16="http://schemas.microsoft.com/office/drawing/2014/main" id="{265E7B7B-C515-9B1B-B4B9-EEC66638F75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929030" y="1822573"/>
              <a:ext cx="857426" cy="626580"/>
            </a:xfrm>
            <a:prstGeom prst="rect">
              <a:avLst/>
            </a:prstGeom>
          </p:spPr>
        </p:pic>
      </p:grpSp>
      <p:grpSp>
        <p:nvGrpSpPr>
          <p:cNvPr id="17" name="Group 16">
            <a:extLst>
              <a:ext uri="{FF2B5EF4-FFF2-40B4-BE49-F238E27FC236}">
                <a16:creationId xmlns:a16="http://schemas.microsoft.com/office/drawing/2014/main" id="{EFA3C2D7-4452-CE2B-BBF2-A1A92C9A436E}"/>
              </a:ext>
            </a:extLst>
          </p:cNvPr>
          <p:cNvGrpSpPr/>
          <p:nvPr/>
        </p:nvGrpSpPr>
        <p:grpSpPr>
          <a:xfrm>
            <a:off x="457201" y="1548449"/>
            <a:ext cx="8896661" cy="734839"/>
            <a:chOff x="457201" y="1548449"/>
            <a:chExt cx="8896661" cy="734839"/>
          </a:xfrm>
        </p:grpSpPr>
        <p:sp>
          <p:nvSpPr>
            <p:cNvPr id="4" name="Rounded Rectangle 3">
              <a:extLst>
                <a:ext uri="{FF2B5EF4-FFF2-40B4-BE49-F238E27FC236}">
                  <a16:creationId xmlns:a16="http://schemas.microsoft.com/office/drawing/2014/main" id="{352F426A-D70C-3AB0-CC28-DCFCBE7CF449}"/>
                </a:ext>
              </a:extLst>
            </p:cNvPr>
            <p:cNvSpPr/>
            <p:nvPr/>
          </p:nvSpPr>
          <p:spPr>
            <a:xfrm>
              <a:off x="457201" y="1548449"/>
              <a:ext cx="8896661" cy="734839"/>
            </a:xfrm>
            <a:prstGeom prst="roundRect">
              <a:avLst>
                <a:gd name="adj" fmla="val 7512"/>
              </a:avLst>
            </a:prstGeom>
            <a:solidFill>
              <a:srgbClr val="F4E6FC"/>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wrap="square" lIns="2331720" rtlCol="0" anchor="ctr">
              <a:noAutofit/>
            </a:bodyPr>
            <a:lstStyle/>
            <a:p>
              <a:pPr>
                <a:lnSpc>
                  <a:spcPct val="100000"/>
                </a:lnSpc>
              </a:pPr>
              <a:r>
                <a:rPr lang="en-US" sz="1200" dirty="0">
                  <a:solidFill>
                    <a:schemeClr val="tx1"/>
                  </a:solidFill>
                  <a:latin typeface="Aptos" panose="020B0004020202020204" pitchFamily="34" charset="0"/>
                </a:rPr>
                <a:t>Sofia visits a navigator at her local public library. Using the Activity Requirements Checker, the navigator explains that 20 hours and $400 a month does not meet $580 or 80 hours. Sofia needs 60 more hours in one month. No exclusion applies.</a:t>
              </a:r>
              <a:endParaRPr lang="en-US" sz="1200" dirty="0">
                <a:solidFill>
                  <a:schemeClr val="tx1"/>
                </a:solidFill>
                <a:latin typeface="Aptos" panose="020B0004020202020204" pitchFamily="34" charset="0"/>
                <a:ea typeface="Arial" charset="0"/>
                <a:cs typeface="Arial" charset="0"/>
              </a:endParaRPr>
            </a:p>
          </p:txBody>
        </p:sp>
        <p:sp>
          <p:nvSpPr>
            <p:cNvPr id="5" name="Rounded Rectangle 4">
              <a:extLst>
                <a:ext uri="{FF2B5EF4-FFF2-40B4-BE49-F238E27FC236}">
                  <a16:creationId xmlns:a16="http://schemas.microsoft.com/office/drawing/2014/main" id="{873AE336-68D9-797C-C5D4-F262CDE959B1}"/>
                </a:ext>
              </a:extLst>
            </p:cNvPr>
            <p:cNvSpPr/>
            <p:nvPr/>
          </p:nvSpPr>
          <p:spPr>
            <a:xfrm>
              <a:off x="457201" y="1551768"/>
              <a:ext cx="2159476" cy="731520"/>
            </a:xfrm>
            <a:prstGeom prst="roundRect">
              <a:avLst>
                <a:gd name="adj" fmla="val 7546"/>
              </a:avLst>
            </a:prstGeom>
            <a:solidFill>
              <a:srgbClr val="78287F"/>
            </a:solidFill>
            <a:ln>
              <a:solidFill>
                <a:srgbClr val="7828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659"/>
                </a:lnSpc>
              </a:pPr>
              <a:r>
                <a:rPr lang="en-US" sz="1400" b="1" dirty="0">
                  <a:solidFill>
                    <a:schemeClr val="bg1"/>
                  </a:solidFill>
                  <a:latin typeface="Aptos" panose="020B0004020202020204" pitchFamily="34" charset="0"/>
                  <a:ea typeface="Arial" pitchFamily="34" charset="-122"/>
                  <a:cs typeface="Arial" pitchFamily="34" charset="-120"/>
                </a:rPr>
                <a:t>June 1, 2027</a:t>
              </a:r>
            </a:p>
          </p:txBody>
        </p:sp>
      </p:grpSp>
    </p:spTree>
    <p:extLst>
      <p:ext uri="{BB962C8B-B14F-4D97-AF65-F5344CB8AC3E}">
        <p14:creationId xmlns:p14="http://schemas.microsoft.com/office/powerpoint/2010/main" val="3466763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964646-642E-15D3-4443-9BF606617D93}"/>
              </a:ext>
            </a:extLst>
          </p:cNvPr>
          <p:cNvSpPr>
            <a:spLocks noGrp="1"/>
          </p:cNvSpPr>
          <p:nvPr>
            <p:ph type="title"/>
          </p:nvPr>
        </p:nvSpPr>
        <p:spPr>
          <a:xfrm>
            <a:off x="375966" y="357612"/>
            <a:ext cx="10515600" cy="1325563"/>
          </a:xfrm>
        </p:spPr>
        <p:txBody>
          <a:bodyPr/>
          <a:lstStyle/>
          <a:p>
            <a:r>
              <a:rPr lang="en-US" sz="3000" dirty="0"/>
              <a:t>What You Can Do</a:t>
            </a:r>
            <a:br>
              <a:rPr lang="en-US" sz="3000" dirty="0"/>
            </a:br>
            <a:endParaRPr lang="en-US" sz="3000" dirty="0"/>
          </a:p>
        </p:txBody>
      </p:sp>
      <p:sp>
        <p:nvSpPr>
          <p:cNvPr id="2" name="Slide Number Placeholder 1">
            <a:extLst>
              <a:ext uri="{FF2B5EF4-FFF2-40B4-BE49-F238E27FC236}">
                <a16:creationId xmlns:a16="http://schemas.microsoft.com/office/drawing/2014/main" id="{94209F67-EE32-B5E4-6EBA-9E1670324B3C}"/>
              </a:ext>
            </a:extLst>
          </p:cNvPr>
          <p:cNvSpPr>
            <a:spLocks noGrp="1"/>
          </p:cNvSpPr>
          <p:nvPr>
            <p:ph type="sldNum" sz="quarter" idx="12"/>
          </p:nvPr>
        </p:nvSpPr>
        <p:spPr/>
        <p:txBody>
          <a:bodyPr/>
          <a:lstStyle/>
          <a:p>
            <a:fld id="{6C7D1EA5-6DBE-A94B-8E51-8AA2A79E30FE}" type="slidenum">
              <a:rPr lang="en-US" smtClean="0"/>
              <a:t>14</a:t>
            </a:fld>
            <a:endParaRPr lang="en-US" dirty="0"/>
          </a:p>
        </p:txBody>
      </p:sp>
      <p:sp>
        <p:nvSpPr>
          <p:cNvPr id="51" name="Rounded Rectangle 50">
            <a:extLst>
              <a:ext uri="{FF2B5EF4-FFF2-40B4-BE49-F238E27FC236}">
                <a16:creationId xmlns:a16="http://schemas.microsoft.com/office/drawing/2014/main" id="{944C2AE5-7AE5-5995-EF20-0B0F07863FEA}"/>
              </a:ext>
            </a:extLst>
          </p:cNvPr>
          <p:cNvSpPr>
            <a:spLocks/>
          </p:cNvSpPr>
          <p:nvPr/>
        </p:nvSpPr>
        <p:spPr>
          <a:xfrm>
            <a:off x="457200" y="1020394"/>
            <a:ext cx="3670300" cy="2239056"/>
          </a:xfrm>
          <a:prstGeom prst="roundRect">
            <a:avLst>
              <a:gd name="adj" fmla="val 6245"/>
            </a:avLst>
          </a:prstGeom>
          <a:solidFill>
            <a:schemeClr val="accent3">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tIns="182880" rtlCol="0" anchor="t" anchorCtr="0"/>
          <a:lstStyle/>
          <a:p>
            <a:pPr algn="ctr">
              <a:spcAft>
                <a:spcPts val="900"/>
              </a:spcAft>
            </a:pPr>
            <a:r>
              <a:rPr lang="en-US" sz="2200" b="1" dirty="0">
                <a:solidFill>
                  <a:schemeClr val="tx1"/>
                </a:solidFill>
                <a:latin typeface="Aptos" panose="020B0004020202020204" pitchFamily="34" charset="0"/>
                <a:ea typeface="Arial" pitchFamily="34" charset="-122"/>
                <a:cs typeface="Arial" pitchFamily="34" charset="-120"/>
              </a:rPr>
              <a:t>Hospitals and </a:t>
            </a:r>
            <a:br>
              <a:rPr lang="en-US" sz="2200" b="1" dirty="0">
                <a:solidFill>
                  <a:schemeClr val="tx1"/>
                </a:solidFill>
                <a:latin typeface="Aptos" panose="020B0004020202020204" pitchFamily="34" charset="0"/>
                <a:ea typeface="Arial" pitchFamily="34" charset="-122"/>
                <a:cs typeface="Arial" pitchFamily="34" charset="-120"/>
              </a:rPr>
            </a:br>
            <a:r>
              <a:rPr lang="en-US" sz="2200" b="1" dirty="0">
                <a:solidFill>
                  <a:schemeClr val="tx1"/>
                </a:solidFill>
                <a:latin typeface="Aptos" panose="020B0004020202020204" pitchFamily="34" charset="0"/>
                <a:ea typeface="Arial" pitchFamily="34" charset="-122"/>
                <a:cs typeface="Arial" pitchFamily="34" charset="-120"/>
              </a:rPr>
              <a:t>Clinical Providers</a:t>
            </a:r>
          </a:p>
          <a:p>
            <a:pPr algn="ctr">
              <a:spcAft>
                <a:spcPts val="900"/>
              </a:spcAft>
            </a:pPr>
            <a:r>
              <a:rPr lang="en-US" sz="1600" dirty="0">
                <a:solidFill>
                  <a:schemeClr val="tx1"/>
                </a:solidFill>
                <a:latin typeface="Aptos" panose="020B0004020202020204" pitchFamily="34" charset="0"/>
                <a:ea typeface="Arial" pitchFamily="34" charset="-122"/>
                <a:cs typeface="Arial" pitchFamily="34" charset="-120"/>
              </a:rPr>
              <a:t>Code conditions accurately. Ask about coverage at check-in and discharge. Help with the medical frailty screener. Start applications during admission.</a:t>
            </a:r>
          </a:p>
          <a:p>
            <a:pPr algn="ctr">
              <a:spcAft>
                <a:spcPts val="900"/>
              </a:spcAft>
            </a:pPr>
            <a:endParaRPr lang="en-US" dirty="0">
              <a:solidFill>
                <a:schemeClr val="tx1"/>
              </a:solidFill>
              <a:latin typeface="Aptos" panose="020B0004020202020204" pitchFamily="34" charset="0"/>
            </a:endParaRPr>
          </a:p>
        </p:txBody>
      </p:sp>
      <p:sp>
        <p:nvSpPr>
          <p:cNvPr id="52" name="Rounded Rectangle 51">
            <a:extLst>
              <a:ext uri="{FF2B5EF4-FFF2-40B4-BE49-F238E27FC236}">
                <a16:creationId xmlns:a16="http://schemas.microsoft.com/office/drawing/2014/main" id="{30C1352A-1B11-CF35-0302-6927C60388E9}"/>
              </a:ext>
            </a:extLst>
          </p:cNvPr>
          <p:cNvSpPr>
            <a:spLocks/>
          </p:cNvSpPr>
          <p:nvPr/>
        </p:nvSpPr>
        <p:spPr>
          <a:xfrm>
            <a:off x="4241800" y="1020394"/>
            <a:ext cx="3670300" cy="2239056"/>
          </a:xfrm>
          <a:prstGeom prst="roundRect">
            <a:avLst>
              <a:gd name="adj" fmla="val 6245"/>
            </a:avLst>
          </a:prstGeom>
          <a:solidFill>
            <a:srgbClr val="D2F5E8"/>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tIns="182880" rtlCol="0" anchor="t" anchorCtr="0"/>
          <a:lstStyle/>
          <a:p>
            <a:pPr algn="ctr">
              <a:spcAft>
                <a:spcPts val="900"/>
              </a:spcAft>
            </a:pPr>
            <a:r>
              <a:rPr lang="en-US" sz="2200" b="1" dirty="0">
                <a:solidFill>
                  <a:schemeClr val="tx1"/>
                </a:solidFill>
                <a:latin typeface="Aptos" panose="020B0004020202020204" pitchFamily="34" charset="0"/>
              </a:rPr>
              <a:t>Assistors </a:t>
            </a:r>
            <a:br>
              <a:rPr lang="en-US" sz="2200" b="1" dirty="0">
                <a:solidFill>
                  <a:schemeClr val="tx1"/>
                </a:solidFill>
                <a:latin typeface="Aptos" panose="020B0004020202020204" pitchFamily="34" charset="0"/>
              </a:rPr>
            </a:br>
            <a:r>
              <a:rPr lang="en-US" sz="2200" b="1" dirty="0">
                <a:solidFill>
                  <a:schemeClr val="tx1"/>
                </a:solidFill>
                <a:latin typeface="Aptos" panose="020B0004020202020204" pitchFamily="34" charset="0"/>
              </a:rPr>
              <a:t>and Navigators</a:t>
            </a:r>
          </a:p>
          <a:p>
            <a:pPr algn="ctr">
              <a:spcAft>
                <a:spcPts val="900"/>
              </a:spcAft>
            </a:pPr>
            <a:r>
              <a:rPr lang="en-US" sz="1600" dirty="0">
                <a:solidFill>
                  <a:schemeClr val="tx1"/>
                </a:solidFill>
                <a:latin typeface="Aptos" panose="020B0004020202020204" pitchFamily="34" charset="0"/>
              </a:rPr>
              <a:t>Help with packets, RFIs, and the screener. Prioritize members with unstable housing or limited English. Track reconsideration deadlines.</a:t>
            </a:r>
          </a:p>
          <a:p>
            <a:pPr algn="ctr">
              <a:spcAft>
                <a:spcPts val="900"/>
              </a:spcAft>
            </a:pPr>
            <a:endParaRPr lang="en-US" dirty="0">
              <a:solidFill>
                <a:schemeClr val="tx1"/>
              </a:solidFill>
              <a:latin typeface="Aptos" panose="020B0004020202020204" pitchFamily="34" charset="0"/>
            </a:endParaRPr>
          </a:p>
        </p:txBody>
      </p:sp>
      <p:sp>
        <p:nvSpPr>
          <p:cNvPr id="53" name="Rounded Rectangle 52">
            <a:extLst>
              <a:ext uri="{FF2B5EF4-FFF2-40B4-BE49-F238E27FC236}">
                <a16:creationId xmlns:a16="http://schemas.microsoft.com/office/drawing/2014/main" id="{CC8E6A43-23B1-D94C-2908-8C0E81FE1C37}"/>
              </a:ext>
            </a:extLst>
          </p:cNvPr>
          <p:cNvSpPr>
            <a:spLocks/>
          </p:cNvSpPr>
          <p:nvPr/>
        </p:nvSpPr>
        <p:spPr>
          <a:xfrm>
            <a:off x="8026400" y="1020394"/>
            <a:ext cx="3670300" cy="2239056"/>
          </a:xfrm>
          <a:prstGeom prst="roundRect">
            <a:avLst>
              <a:gd name="adj" fmla="val 6245"/>
            </a:avLst>
          </a:prstGeom>
          <a:solidFill>
            <a:schemeClr val="accent5">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tIns="182880" rtlCol="0" anchor="t" anchorCtr="0"/>
          <a:lstStyle/>
          <a:p>
            <a:pPr algn="ctr" fontAlgn="t">
              <a:spcAft>
                <a:spcPts val="900"/>
              </a:spcAft>
            </a:pPr>
            <a:r>
              <a:rPr lang="en-US" sz="2200" b="1" dirty="0">
                <a:solidFill>
                  <a:schemeClr val="tx1"/>
                </a:solidFill>
                <a:latin typeface="Aptos" panose="020B0004020202020204" pitchFamily="34" charset="0"/>
              </a:rPr>
              <a:t>Community </a:t>
            </a:r>
            <a:br>
              <a:rPr lang="en-US" sz="2200" b="1" dirty="0">
                <a:solidFill>
                  <a:schemeClr val="tx1"/>
                </a:solidFill>
                <a:latin typeface="Aptos" panose="020B0004020202020204" pitchFamily="34" charset="0"/>
              </a:rPr>
            </a:br>
            <a:r>
              <a:rPr lang="en-US" sz="2200" b="1" dirty="0">
                <a:solidFill>
                  <a:schemeClr val="tx1"/>
                </a:solidFill>
                <a:latin typeface="Aptos" panose="020B0004020202020204" pitchFamily="34" charset="0"/>
              </a:rPr>
              <a:t>Organizations</a:t>
            </a:r>
          </a:p>
          <a:p>
            <a:pPr algn="ctr" fontAlgn="t">
              <a:spcAft>
                <a:spcPts val="900"/>
              </a:spcAft>
            </a:pPr>
            <a:r>
              <a:rPr lang="en-US" sz="1600" dirty="0">
                <a:solidFill>
                  <a:schemeClr val="tx1"/>
                </a:solidFill>
                <a:latin typeface="Aptos" panose="020B0004020202020204" pitchFamily="34" charset="0"/>
              </a:rPr>
              <a:t>Share DMAHS materials. </a:t>
            </a:r>
            <a:br>
              <a:rPr lang="en-US" sz="1600" dirty="0">
                <a:solidFill>
                  <a:schemeClr val="tx1"/>
                </a:solidFill>
                <a:latin typeface="Aptos" panose="020B0004020202020204" pitchFamily="34" charset="0"/>
              </a:rPr>
            </a:br>
            <a:r>
              <a:rPr lang="en-US" sz="1600" dirty="0">
                <a:solidFill>
                  <a:schemeClr val="tx1"/>
                </a:solidFill>
                <a:latin typeface="Aptos" panose="020B0004020202020204" pitchFamily="34" charset="0"/>
              </a:rPr>
              <a:t>Host renewal events with assistors. </a:t>
            </a:r>
            <a:br>
              <a:rPr lang="en-US" sz="1600" dirty="0">
                <a:solidFill>
                  <a:schemeClr val="tx1"/>
                </a:solidFill>
                <a:latin typeface="Aptos" panose="020B0004020202020204" pitchFamily="34" charset="0"/>
              </a:rPr>
            </a:br>
            <a:r>
              <a:rPr lang="en-US" sz="1600" dirty="0">
                <a:solidFill>
                  <a:schemeClr val="tx1"/>
                </a:solidFill>
                <a:latin typeface="Aptos" panose="020B0004020202020204" pitchFamily="34" charset="0"/>
              </a:rPr>
              <a:t>Offer space and computers.</a:t>
            </a:r>
          </a:p>
          <a:p>
            <a:pPr algn="ctr">
              <a:spcAft>
                <a:spcPts val="900"/>
              </a:spcAft>
            </a:pPr>
            <a:endParaRPr lang="en-US" dirty="0">
              <a:solidFill>
                <a:schemeClr val="tx1"/>
              </a:solidFill>
              <a:latin typeface="Aptos" panose="020B0004020202020204" pitchFamily="34" charset="0"/>
            </a:endParaRPr>
          </a:p>
        </p:txBody>
      </p:sp>
      <p:sp>
        <p:nvSpPr>
          <p:cNvPr id="54" name="Rounded Rectangle 53">
            <a:extLst>
              <a:ext uri="{FF2B5EF4-FFF2-40B4-BE49-F238E27FC236}">
                <a16:creationId xmlns:a16="http://schemas.microsoft.com/office/drawing/2014/main" id="{69724DD5-8EF0-DB35-45E8-AFEB0162C79D}"/>
              </a:ext>
            </a:extLst>
          </p:cNvPr>
          <p:cNvSpPr>
            <a:spLocks/>
          </p:cNvSpPr>
          <p:nvPr/>
        </p:nvSpPr>
        <p:spPr>
          <a:xfrm>
            <a:off x="457200" y="3389244"/>
            <a:ext cx="5559552" cy="1938528"/>
          </a:xfrm>
          <a:prstGeom prst="roundRect">
            <a:avLst>
              <a:gd name="adj" fmla="val 7213"/>
            </a:avLst>
          </a:prstGeom>
          <a:solidFill>
            <a:srgbClr val="F4E6FD"/>
          </a:solidFill>
          <a:ln>
            <a:solidFill>
              <a:srgbClr val="77287F"/>
            </a:solidFill>
          </a:ln>
        </p:spPr>
        <p:style>
          <a:lnRef idx="2">
            <a:schemeClr val="accent1">
              <a:shade val="15000"/>
            </a:schemeClr>
          </a:lnRef>
          <a:fillRef idx="1">
            <a:schemeClr val="accent1"/>
          </a:fillRef>
          <a:effectRef idx="0">
            <a:schemeClr val="accent1"/>
          </a:effectRef>
          <a:fontRef idx="minor">
            <a:schemeClr val="lt1"/>
          </a:fontRef>
        </p:style>
        <p:txBody>
          <a:bodyPr tIns="182880" rtlCol="0" anchor="t" anchorCtr="0"/>
          <a:lstStyle/>
          <a:p>
            <a:pPr algn="ctr" fontAlgn="t">
              <a:spcAft>
                <a:spcPts val="900"/>
              </a:spcAft>
            </a:pPr>
            <a:r>
              <a:rPr lang="en-US" sz="2200" b="1" dirty="0">
                <a:solidFill>
                  <a:schemeClr val="tx1"/>
                </a:solidFill>
                <a:latin typeface="Aptos" panose="020B0004020202020204" pitchFamily="34" charset="0"/>
              </a:rPr>
              <a:t>Local, County, </a:t>
            </a:r>
            <a:br>
              <a:rPr lang="en-US" sz="2200" b="1" dirty="0">
                <a:solidFill>
                  <a:schemeClr val="tx1"/>
                </a:solidFill>
                <a:latin typeface="Aptos" panose="020B0004020202020204" pitchFamily="34" charset="0"/>
              </a:rPr>
            </a:br>
            <a:r>
              <a:rPr lang="en-US" sz="2200" b="1" dirty="0">
                <a:solidFill>
                  <a:schemeClr val="tx1"/>
                </a:solidFill>
                <a:latin typeface="Aptos" panose="020B0004020202020204" pitchFamily="34" charset="0"/>
              </a:rPr>
              <a:t>and State Government</a:t>
            </a:r>
          </a:p>
          <a:p>
            <a:pPr algn="ctr" fontAlgn="t">
              <a:spcAft>
                <a:spcPts val="900"/>
              </a:spcAft>
            </a:pPr>
            <a:r>
              <a:rPr lang="en-US" sz="1600" dirty="0">
                <a:solidFill>
                  <a:schemeClr val="tx1"/>
                </a:solidFill>
                <a:latin typeface="Aptos" panose="020B0004020202020204" pitchFamily="34" charset="0"/>
              </a:rPr>
              <a:t>Share DMAHS materials. Connect members </a:t>
            </a:r>
            <a:br>
              <a:rPr lang="en-US" sz="1600" dirty="0">
                <a:solidFill>
                  <a:schemeClr val="tx1"/>
                </a:solidFill>
                <a:latin typeface="Aptos" panose="020B0004020202020204" pitchFamily="34" charset="0"/>
              </a:rPr>
            </a:br>
            <a:r>
              <a:rPr lang="en-US" sz="1600" dirty="0">
                <a:solidFill>
                  <a:schemeClr val="tx1"/>
                </a:solidFill>
                <a:latin typeface="Aptos" panose="020B0004020202020204" pitchFamily="34" charset="0"/>
              </a:rPr>
              <a:t>to workforce, volunteer, and training programs. </a:t>
            </a:r>
            <a:br>
              <a:rPr lang="en-US" sz="1600" dirty="0">
                <a:solidFill>
                  <a:schemeClr val="tx1"/>
                </a:solidFill>
                <a:latin typeface="Aptos" panose="020B0004020202020204" pitchFamily="34" charset="0"/>
              </a:rPr>
            </a:br>
            <a:r>
              <a:rPr lang="en-US" sz="1600" dirty="0">
                <a:solidFill>
                  <a:schemeClr val="tx1"/>
                </a:solidFill>
                <a:latin typeface="Aptos" panose="020B0004020202020204" pitchFamily="34" charset="0"/>
              </a:rPr>
              <a:t>Provide records of hours when asked.</a:t>
            </a:r>
          </a:p>
        </p:txBody>
      </p:sp>
      <p:sp>
        <p:nvSpPr>
          <p:cNvPr id="55" name="Rounded Rectangle 54">
            <a:extLst>
              <a:ext uri="{FF2B5EF4-FFF2-40B4-BE49-F238E27FC236}">
                <a16:creationId xmlns:a16="http://schemas.microsoft.com/office/drawing/2014/main" id="{9B68D9C8-E615-81F2-48A9-536F23BE56A0}"/>
              </a:ext>
            </a:extLst>
          </p:cNvPr>
          <p:cNvSpPr>
            <a:spLocks/>
          </p:cNvSpPr>
          <p:nvPr/>
        </p:nvSpPr>
        <p:spPr>
          <a:xfrm>
            <a:off x="6148562" y="3389244"/>
            <a:ext cx="5559552" cy="1937028"/>
          </a:xfrm>
          <a:prstGeom prst="roundRect">
            <a:avLst>
              <a:gd name="adj" fmla="val 7219"/>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tIns="182880" rtlCol="0" anchor="t" anchorCtr="0"/>
          <a:lstStyle/>
          <a:p>
            <a:pPr algn="ctr" fontAlgn="t">
              <a:spcAft>
                <a:spcPts val="900"/>
              </a:spcAft>
            </a:pPr>
            <a:r>
              <a:rPr lang="en-US" sz="2200" b="1" dirty="0">
                <a:solidFill>
                  <a:schemeClr val="tx1"/>
                </a:solidFill>
                <a:latin typeface="Aptos" panose="020B0004020202020204" pitchFamily="34" charset="0"/>
              </a:rPr>
              <a:t>All Partners</a:t>
            </a:r>
          </a:p>
          <a:p>
            <a:pPr algn="ctr" fontAlgn="t">
              <a:spcAft>
                <a:spcPts val="900"/>
              </a:spcAft>
            </a:pPr>
            <a:r>
              <a:rPr lang="en-US" sz="1600" dirty="0">
                <a:solidFill>
                  <a:schemeClr val="tx1"/>
                </a:solidFill>
                <a:latin typeface="Aptos" panose="020B0004020202020204" pitchFamily="34" charset="0"/>
              </a:rPr>
              <a:t>Know your local safety net: identify nearby </a:t>
            </a:r>
            <a:br>
              <a:rPr lang="en-US" sz="1600" dirty="0">
                <a:solidFill>
                  <a:schemeClr val="tx1"/>
                </a:solidFill>
                <a:latin typeface="Aptos" panose="020B0004020202020204" pitchFamily="34" charset="0"/>
              </a:rPr>
            </a:br>
            <a:r>
              <a:rPr lang="en-US" sz="1600" dirty="0">
                <a:solidFill>
                  <a:schemeClr val="tx1"/>
                </a:solidFill>
                <a:latin typeface="Aptos" panose="020B0004020202020204" pitchFamily="34" charset="0"/>
              </a:rPr>
              <a:t>Federally Qualified Health Centers and free clinics </a:t>
            </a:r>
            <a:br>
              <a:rPr lang="en-US" sz="1600" dirty="0">
                <a:solidFill>
                  <a:schemeClr val="tx1"/>
                </a:solidFill>
                <a:latin typeface="Aptos" panose="020B0004020202020204" pitchFamily="34" charset="0"/>
              </a:rPr>
            </a:br>
            <a:r>
              <a:rPr lang="en-US" sz="1600" dirty="0">
                <a:solidFill>
                  <a:schemeClr val="tx1"/>
                </a:solidFill>
                <a:latin typeface="Aptos" panose="020B0004020202020204" pitchFamily="34" charset="0"/>
              </a:rPr>
              <a:t>and have referral information ready for patients </a:t>
            </a:r>
            <a:br>
              <a:rPr lang="en-US" sz="1600" dirty="0">
                <a:solidFill>
                  <a:schemeClr val="tx1"/>
                </a:solidFill>
                <a:latin typeface="Aptos" panose="020B0004020202020204" pitchFamily="34" charset="0"/>
              </a:rPr>
            </a:br>
            <a:r>
              <a:rPr lang="en-US" sz="1600" dirty="0">
                <a:solidFill>
                  <a:schemeClr val="tx1"/>
                </a:solidFill>
                <a:latin typeface="Aptos" panose="020B0004020202020204" pitchFamily="34" charset="0"/>
              </a:rPr>
              <a:t>who lose NJ FamilyCare coverage.</a:t>
            </a:r>
          </a:p>
          <a:p>
            <a:pPr algn="ctr">
              <a:spcAft>
                <a:spcPts val="900"/>
              </a:spcAft>
            </a:pPr>
            <a:endParaRPr lang="en-US" dirty="0">
              <a:solidFill>
                <a:schemeClr val="tx1"/>
              </a:solidFill>
              <a:latin typeface="Aptos" panose="020B0004020202020204" pitchFamily="34" charset="0"/>
            </a:endParaRPr>
          </a:p>
        </p:txBody>
      </p:sp>
      <p:grpSp>
        <p:nvGrpSpPr>
          <p:cNvPr id="58" name="Group 57">
            <a:extLst>
              <a:ext uri="{FF2B5EF4-FFF2-40B4-BE49-F238E27FC236}">
                <a16:creationId xmlns:a16="http://schemas.microsoft.com/office/drawing/2014/main" id="{686CFCA6-623D-2B05-068B-59974D9E702D}"/>
              </a:ext>
            </a:extLst>
          </p:cNvPr>
          <p:cNvGrpSpPr/>
          <p:nvPr/>
        </p:nvGrpSpPr>
        <p:grpSpPr>
          <a:xfrm>
            <a:off x="457200" y="5556192"/>
            <a:ext cx="11239500" cy="578244"/>
            <a:chOff x="457200" y="5669600"/>
            <a:chExt cx="11239500" cy="578244"/>
          </a:xfrm>
        </p:grpSpPr>
        <p:sp>
          <p:nvSpPr>
            <p:cNvPr id="59" name="Round Diagonal Corner Rectangle 58">
              <a:extLst>
                <a:ext uri="{FF2B5EF4-FFF2-40B4-BE49-F238E27FC236}">
                  <a16:creationId xmlns:a16="http://schemas.microsoft.com/office/drawing/2014/main" id="{4DE65ACA-2EB2-53CF-F1FD-49A8708960DF}"/>
                </a:ext>
              </a:extLst>
            </p:cNvPr>
            <p:cNvSpPr/>
            <p:nvPr/>
          </p:nvSpPr>
          <p:spPr>
            <a:xfrm>
              <a:off x="457200" y="5669600"/>
              <a:ext cx="11239500" cy="578244"/>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kumimoji="0" lang="en-US" sz="1600" b="1" i="0" u="none" strike="noStrike" kern="1200" cap="none" spc="0" normalizeH="0" baseline="0" noProof="0" dirty="0">
                  <a:ln>
                    <a:noFill/>
                  </a:ln>
                  <a:solidFill>
                    <a:schemeClr val="bg1"/>
                  </a:solidFill>
                  <a:effectLst/>
                  <a:uLnTx/>
                  <a:uFillTx/>
                  <a:latin typeface="Aptos" panose="020B0004020202020204" pitchFamily="34" charset="0"/>
                  <a:ea typeface="Arial" pitchFamily="34" charset="-122"/>
                  <a:cs typeface="Arial" pitchFamily="34" charset="-120"/>
                </a:rPr>
                <a:t>Support members, but do not promise eligibility. NJ FamilyCare makes the decision.</a:t>
              </a:r>
              <a:endParaRPr lang="en-US" sz="1600" b="1" dirty="0">
                <a:solidFill>
                  <a:schemeClr val="bg1"/>
                </a:solidFill>
                <a:latin typeface="Aptos" panose="020B0004020202020204" pitchFamily="34" charset="0"/>
                <a:ea typeface="Open Sans Extrabold" panose="020B0606030504020204" pitchFamily="34" charset="0"/>
                <a:cs typeface="Open Sans Extrabold" panose="020B0606030504020204" pitchFamily="34" charset="0"/>
              </a:endParaRPr>
            </a:p>
          </p:txBody>
        </p:sp>
        <p:pic>
          <p:nvPicPr>
            <p:cNvPr id="60" name="Graphic 59">
              <a:extLst>
                <a:ext uri="{FF2B5EF4-FFF2-40B4-BE49-F238E27FC236}">
                  <a16:creationId xmlns:a16="http://schemas.microsoft.com/office/drawing/2014/main" id="{DE112FA8-C2C3-24D9-5524-E81605DD510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6869" y="5800985"/>
              <a:ext cx="431700" cy="315474"/>
            </a:xfrm>
            <a:prstGeom prst="rect">
              <a:avLst/>
            </a:prstGeom>
          </p:spPr>
        </p:pic>
        <p:pic>
          <p:nvPicPr>
            <p:cNvPr id="61" name="Graphic 60">
              <a:extLst>
                <a:ext uri="{FF2B5EF4-FFF2-40B4-BE49-F238E27FC236}">
                  <a16:creationId xmlns:a16="http://schemas.microsoft.com/office/drawing/2014/main" id="{87C2933C-0724-374C-E428-4C17BC44B55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11005455" y="5800985"/>
              <a:ext cx="431700" cy="315474"/>
            </a:xfrm>
            <a:prstGeom prst="rect">
              <a:avLst/>
            </a:prstGeom>
          </p:spPr>
        </p:pic>
      </p:grpSp>
    </p:spTree>
    <p:extLst>
      <p:ext uri="{BB962C8B-B14F-4D97-AF65-F5344CB8AC3E}">
        <p14:creationId xmlns:p14="http://schemas.microsoft.com/office/powerpoint/2010/main" val="1005060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5B7A1-BDF9-B16D-4E3F-E534424B791E}"/>
            </a:ext>
          </a:extLst>
        </p:cNvPr>
        <p:cNvGrpSpPr/>
        <p:nvPr/>
      </p:nvGrpSpPr>
      <p:grpSpPr>
        <a:xfrm>
          <a:off x="0" y="0"/>
          <a:ext cx="0" cy="0"/>
          <a:chOff x="0" y="0"/>
          <a:chExt cx="0" cy="0"/>
        </a:xfrm>
      </p:grpSpPr>
      <p:sp>
        <p:nvSpPr>
          <p:cNvPr id="14" name="Rounded Rectangle 13">
            <a:extLst>
              <a:ext uri="{FF2B5EF4-FFF2-40B4-BE49-F238E27FC236}">
                <a16:creationId xmlns:a16="http://schemas.microsoft.com/office/drawing/2014/main" id="{3F063B3D-1840-E0B1-D26D-279B1B44979B}"/>
              </a:ext>
            </a:extLst>
          </p:cNvPr>
          <p:cNvSpPr/>
          <p:nvPr/>
        </p:nvSpPr>
        <p:spPr>
          <a:xfrm>
            <a:off x="457200" y="1029465"/>
            <a:ext cx="10650071" cy="789506"/>
          </a:xfrm>
          <a:prstGeom prst="roundRect">
            <a:avLst>
              <a:gd name="adj" fmla="val 4553"/>
            </a:avLst>
          </a:prstGeom>
          <a:solidFill>
            <a:schemeClr val="accent3">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32" name="TextBox 31">
            <a:extLst>
              <a:ext uri="{FF2B5EF4-FFF2-40B4-BE49-F238E27FC236}">
                <a16:creationId xmlns:a16="http://schemas.microsoft.com/office/drawing/2014/main" id="{B10F31E3-CF42-9E94-DA41-2BB22BDF9858}"/>
              </a:ext>
            </a:extLst>
          </p:cNvPr>
          <p:cNvSpPr txBox="1"/>
          <p:nvPr/>
        </p:nvSpPr>
        <p:spPr>
          <a:xfrm>
            <a:off x="1543634" y="1101211"/>
            <a:ext cx="4249943" cy="665423"/>
          </a:xfrm>
          <a:prstGeom prst="rect">
            <a:avLst/>
          </a:prstGeom>
          <a:noFill/>
        </p:spPr>
        <p:txBody>
          <a:bodyPr wrap="square" lIns="182880" rIns="182880" rtlCol="0" anchor="ctr">
            <a:noAutofit/>
          </a:bodyPr>
          <a:lstStyle/>
          <a:p>
            <a:pPr>
              <a:spcAft>
                <a:spcPts val="1200"/>
              </a:spcAft>
            </a:pPr>
            <a:r>
              <a:rPr lang="en-US" b="1">
                <a:latin typeface="Aptos" panose="020B0004020202020204" pitchFamily="34" charset="0"/>
                <a:ea typeface="Open Sans Extrabold" panose="020B0606030504020204" pitchFamily="34" charset="0"/>
                <a:cs typeface="Open Sans Extrabold" panose="020B0606030504020204" pitchFamily="34" charset="0"/>
              </a:rPr>
              <a:t>Activity Requirement Checker</a:t>
            </a:r>
          </a:p>
        </p:txBody>
      </p:sp>
      <p:sp>
        <p:nvSpPr>
          <p:cNvPr id="3" name="Rounded Rectangle 2">
            <a:extLst>
              <a:ext uri="{FF2B5EF4-FFF2-40B4-BE49-F238E27FC236}">
                <a16:creationId xmlns:a16="http://schemas.microsoft.com/office/drawing/2014/main" id="{31438053-A124-A3A6-E1B8-C5DDFC692DD8}"/>
              </a:ext>
            </a:extLst>
          </p:cNvPr>
          <p:cNvSpPr/>
          <p:nvPr/>
        </p:nvSpPr>
        <p:spPr>
          <a:xfrm>
            <a:off x="5624945" y="1213759"/>
            <a:ext cx="5262703" cy="420920"/>
          </a:xfrm>
          <a:prstGeom prst="roundRect">
            <a:avLst>
              <a:gd name="adj" fmla="val 4553"/>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latin typeface="Aptos"/>
                <a:ea typeface="Aptos"/>
                <a:cs typeface="Aptos"/>
                <a:hlinkClick r:id="rId2">
                  <a:extLst>
                    <a:ext uri="{A12FA001-AC4F-418D-AE19-62706E023703}">
                      <ahyp:hlinkClr xmlns:ahyp="http://schemas.microsoft.com/office/drawing/2018/hyperlinkcolor" val="tx"/>
                    </a:ext>
                  </a:extLst>
                </a:hlinkClick>
              </a:rPr>
              <a:t>www.njfcchecker.nj.gov</a:t>
            </a:r>
            <a:endParaRPr lang="en-US" sz="1600" b="1">
              <a:solidFill>
                <a:schemeClr val="bg1"/>
              </a:solidFill>
              <a:latin typeface="Aptos"/>
              <a:ea typeface="Aptos"/>
              <a:cs typeface="Aptos"/>
            </a:endParaRPr>
          </a:p>
        </p:txBody>
      </p:sp>
      <p:sp>
        <p:nvSpPr>
          <p:cNvPr id="13" name="Rounded Rectangle 12">
            <a:extLst>
              <a:ext uri="{FF2B5EF4-FFF2-40B4-BE49-F238E27FC236}">
                <a16:creationId xmlns:a16="http://schemas.microsoft.com/office/drawing/2014/main" id="{05D97F5F-A424-E52F-446B-C90FFB841EF2}"/>
              </a:ext>
            </a:extLst>
          </p:cNvPr>
          <p:cNvSpPr/>
          <p:nvPr/>
        </p:nvSpPr>
        <p:spPr>
          <a:xfrm>
            <a:off x="457200" y="1907038"/>
            <a:ext cx="10650071" cy="789506"/>
          </a:xfrm>
          <a:prstGeom prst="roundRect">
            <a:avLst>
              <a:gd name="adj" fmla="val 4553"/>
            </a:avLst>
          </a:prstGeom>
          <a:solidFill>
            <a:schemeClr val="accent3">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15" name="Rounded Rectangle 14">
            <a:extLst>
              <a:ext uri="{FF2B5EF4-FFF2-40B4-BE49-F238E27FC236}">
                <a16:creationId xmlns:a16="http://schemas.microsoft.com/office/drawing/2014/main" id="{B5D384E0-084F-ABAC-6700-9F63E85D8D0D}"/>
              </a:ext>
            </a:extLst>
          </p:cNvPr>
          <p:cNvSpPr/>
          <p:nvPr/>
        </p:nvSpPr>
        <p:spPr>
          <a:xfrm>
            <a:off x="457200" y="2784611"/>
            <a:ext cx="10650071" cy="789506"/>
          </a:xfrm>
          <a:prstGeom prst="roundRect">
            <a:avLst>
              <a:gd name="adj" fmla="val 4553"/>
            </a:avLst>
          </a:prstGeom>
          <a:solidFill>
            <a:schemeClr val="accent3">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17" name="Rounded Rectangle 16">
            <a:extLst>
              <a:ext uri="{FF2B5EF4-FFF2-40B4-BE49-F238E27FC236}">
                <a16:creationId xmlns:a16="http://schemas.microsoft.com/office/drawing/2014/main" id="{B9FBA3F7-569F-C0A5-5B2C-A8710F81CCEC}"/>
              </a:ext>
            </a:extLst>
          </p:cNvPr>
          <p:cNvSpPr/>
          <p:nvPr/>
        </p:nvSpPr>
        <p:spPr>
          <a:xfrm>
            <a:off x="457200" y="3662184"/>
            <a:ext cx="10650071" cy="789506"/>
          </a:xfrm>
          <a:prstGeom prst="roundRect">
            <a:avLst>
              <a:gd name="adj" fmla="val 4553"/>
            </a:avLst>
          </a:prstGeom>
          <a:solidFill>
            <a:schemeClr val="accent3">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18" name="Rounded Rectangle 17">
            <a:extLst>
              <a:ext uri="{FF2B5EF4-FFF2-40B4-BE49-F238E27FC236}">
                <a16:creationId xmlns:a16="http://schemas.microsoft.com/office/drawing/2014/main" id="{F67F2E9C-4396-00DC-D9D1-BA328839B533}"/>
              </a:ext>
            </a:extLst>
          </p:cNvPr>
          <p:cNvSpPr/>
          <p:nvPr/>
        </p:nvSpPr>
        <p:spPr>
          <a:xfrm>
            <a:off x="457200" y="4539758"/>
            <a:ext cx="10650071" cy="789506"/>
          </a:xfrm>
          <a:prstGeom prst="roundRect">
            <a:avLst>
              <a:gd name="adj" fmla="val 4553"/>
            </a:avLst>
          </a:prstGeom>
          <a:solidFill>
            <a:schemeClr val="accent3">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19" name="TextBox 18">
            <a:extLst>
              <a:ext uri="{FF2B5EF4-FFF2-40B4-BE49-F238E27FC236}">
                <a16:creationId xmlns:a16="http://schemas.microsoft.com/office/drawing/2014/main" id="{A246A30D-1A7E-3A8E-4DD5-349E4F27CC07}"/>
              </a:ext>
            </a:extLst>
          </p:cNvPr>
          <p:cNvSpPr txBox="1"/>
          <p:nvPr/>
        </p:nvSpPr>
        <p:spPr>
          <a:xfrm>
            <a:off x="1543634" y="1968504"/>
            <a:ext cx="4249943" cy="665423"/>
          </a:xfrm>
          <a:prstGeom prst="rect">
            <a:avLst/>
          </a:prstGeom>
          <a:noFill/>
        </p:spPr>
        <p:txBody>
          <a:bodyPr wrap="square" lIns="182880" rIns="182880" rtlCol="0" anchor="ctr">
            <a:noAutofit/>
          </a:bodyPr>
          <a:lstStyle/>
          <a:p>
            <a:pPr>
              <a:spcAft>
                <a:spcPts val="1200"/>
              </a:spcAft>
            </a:pPr>
            <a:r>
              <a:rPr lang="en-US" b="1">
                <a:latin typeface="Aptos" panose="020B0004020202020204" pitchFamily="34" charset="0"/>
                <a:ea typeface="Open Sans Extrabold" panose="020B0606030504020204" pitchFamily="34" charset="0"/>
                <a:cs typeface="Open Sans Extrabold" panose="020B0606030504020204" pitchFamily="34" charset="0"/>
              </a:rPr>
              <a:t>Federal Changes Information</a:t>
            </a:r>
          </a:p>
        </p:txBody>
      </p:sp>
      <p:sp>
        <p:nvSpPr>
          <p:cNvPr id="25" name="Rounded Rectangle 24">
            <a:extLst>
              <a:ext uri="{FF2B5EF4-FFF2-40B4-BE49-F238E27FC236}">
                <a16:creationId xmlns:a16="http://schemas.microsoft.com/office/drawing/2014/main" id="{0319543B-817C-CCF0-E61F-C3EE244E8787}"/>
              </a:ext>
            </a:extLst>
          </p:cNvPr>
          <p:cNvSpPr/>
          <p:nvPr/>
        </p:nvSpPr>
        <p:spPr>
          <a:xfrm>
            <a:off x="5624945" y="2100775"/>
            <a:ext cx="5262703" cy="396264"/>
          </a:xfrm>
          <a:prstGeom prst="roundRect">
            <a:avLst>
              <a:gd name="adj" fmla="val 4553"/>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latin typeface="Aptos"/>
                <a:ea typeface="Aptos"/>
                <a:cs typeface="Aptos"/>
                <a:hlinkClick r:id="rId3">
                  <a:extLst>
                    <a:ext uri="{A12FA001-AC4F-418D-AE19-62706E023703}">
                      <ahyp:hlinkClr xmlns:ahyp="http://schemas.microsoft.com/office/drawing/2018/hyperlinkcolor" val="tx"/>
                    </a:ext>
                  </a:extLst>
                </a:hlinkClick>
              </a:rPr>
              <a:t>MedicaidWorkRules.nj.gov</a:t>
            </a:r>
            <a:endParaRPr lang="en-US" sz="1600" b="1">
              <a:solidFill>
                <a:schemeClr val="bg1"/>
              </a:solidFill>
              <a:latin typeface="Aptos"/>
              <a:ea typeface="Aptos"/>
              <a:cs typeface="Aptos"/>
            </a:endParaRPr>
          </a:p>
        </p:txBody>
      </p:sp>
      <p:sp>
        <p:nvSpPr>
          <p:cNvPr id="27" name="TextBox 26">
            <a:extLst>
              <a:ext uri="{FF2B5EF4-FFF2-40B4-BE49-F238E27FC236}">
                <a16:creationId xmlns:a16="http://schemas.microsoft.com/office/drawing/2014/main" id="{B45D0A77-A3F5-39ED-B9FE-E894039E268E}"/>
              </a:ext>
            </a:extLst>
          </p:cNvPr>
          <p:cNvSpPr txBox="1"/>
          <p:nvPr/>
        </p:nvSpPr>
        <p:spPr>
          <a:xfrm>
            <a:off x="1543634" y="2850750"/>
            <a:ext cx="4249943" cy="665423"/>
          </a:xfrm>
          <a:prstGeom prst="rect">
            <a:avLst/>
          </a:prstGeom>
          <a:noFill/>
        </p:spPr>
        <p:txBody>
          <a:bodyPr wrap="square" lIns="182880" rIns="182880" rtlCol="0" anchor="ctr">
            <a:noAutofit/>
          </a:bodyPr>
          <a:lstStyle/>
          <a:p>
            <a:pPr>
              <a:spcAft>
                <a:spcPts val="1200"/>
              </a:spcAft>
            </a:pPr>
            <a:r>
              <a:rPr lang="en-US" b="1">
                <a:latin typeface="Aptos" panose="020B0004020202020204" pitchFamily="34" charset="0"/>
                <a:ea typeface="Open Sans Extrabold" panose="020B0606030504020204" pitchFamily="34" charset="0"/>
                <a:cs typeface="Open Sans Extrabold" panose="020B0606030504020204" pitchFamily="34" charset="0"/>
              </a:rPr>
              <a:t>Update Contact Information </a:t>
            </a:r>
            <a:br>
              <a:rPr lang="en-US" b="1">
                <a:latin typeface="Aptos" panose="020B0004020202020204" pitchFamily="34" charset="0"/>
                <a:ea typeface="Open Sans Extrabold" panose="020B0606030504020204" pitchFamily="34" charset="0"/>
                <a:cs typeface="Open Sans Extrabold" panose="020B0606030504020204" pitchFamily="34" charset="0"/>
              </a:rPr>
            </a:br>
            <a:r>
              <a:rPr lang="en-US" b="1">
                <a:latin typeface="Aptos" panose="020B0004020202020204" pitchFamily="34" charset="0"/>
                <a:ea typeface="Open Sans Extrabold" panose="020B0606030504020204" pitchFamily="34" charset="0"/>
                <a:cs typeface="Open Sans Extrabold" panose="020B0606030504020204" pitchFamily="34" charset="0"/>
              </a:rPr>
              <a:t>and Opt in to Texts/Emails</a:t>
            </a:r>
          </a:p>
        </p:txBody>
      </p:sp>
      <p:sp>
        <p:nvSpPr>
          <p:cNvPr id="28" name="Rounded Rectangle 27">
            <a:extLst>
              <a:ext uri="{FF2B5EF4-FFF2-40B4-BE49-F238E27FC236}">
                <a16:creationId xmlns:a16="http://schemas.microsoft.com/office/drawing/2014/main" id="{E587DEF8-1484-23B7-A7DB-097F3FE09A01}"/>
              </a:ext>
            </a:extLst>
          </p:cNvPr>
          <p:cNvSpPr/>
          <p:nvPr/>
        </p:nvSpPr>
        <p:spPr>
          <a:xfrm>
            <a:off x="5624945" y="2968067"/>
            <a:ext cx="5262703" cy="396264"/>
          </a:xfrm>
          <a:prstGeom prst="roundRect">
            <a:avLst>
              <a:gd name="adj" fmla="val 4553"/>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latin typeface="Aptos"/>
                <a:ea typeface="Aptos"/>
                <a:cs typeface="Aptos"/>
                <a:hlinkClick r:id="rId4">
                  <a:extLst>
                    <a:ext uri="{A12FA001-AC4F-418D-AE19-62706E023703}">
                      <ahyp:hlinkClr xmlns:ahyp="http://schemas.microsoft.com/office/drawing/2018/hyperlinkcolor" val="tx"/>
                    </a:ext>
                  </a:extLst>
                </a:hlinkClick>
              </a:rPr>
              <a:t>dmahs-nj.my.site.com/addressupdate</a:t>
            </a:r>
            <a:endParaRPr lang="en-US" sz="1600" b="1">
              <a:solidFill>
                <a:schemeClr val="bg1"/>
              </a:solidFill>
              <a:latin typeface="Aptos"/>
              <a:ea typeface="Aptos"/>
              <a:cs typeface="Aptos"/>
            </a:endParaRPr>
          </a:p>
        </p:txBody>
      </p:sp>
      <p:sp>
        <p:nvSpPr>
          <p:cNvPr id="29" name="TextBox 28">
            <a:extLst>
              <a:ext uri="{FF2B5EF4-FFF2-40B4-BE49-F238E27FC236}">
                <a16:creationId xmlns:a16="http://schemas.microsoft.com/office/drawing/2014/main" id="{388A227E-75EB-FE40-EC83-C1AE21437906}"/>
              </a:ext>
            </a:extLst>
          </p:cNvPr>
          <p:cNvSpPr txBox="1"/>
          <p:nvPr/>
        </p:nvSpPr>
        <p:spPr>
          <a:xfrm>
            <a:off x="1543634" y="3732996"/>
            <a:ext cx="4249943" cy="665423"/>
          </a:xfrm>
          <a:prstGeom prst="rect">
            <a:avLst/>
          </a:prstGeom>
          <a:noFill/>
        </p:spPr>
        <p:txBody>
          <a:bodyPr wrap="square" lIns="182880" rIns="182880" rtlCol="0" anchor="ctr">
            <a:noAutofit/>
          </a:bodyPr>
          <a:lstStyle/>
          <a:p>
            <a:pPr>
              <a:spcAft>
                <a:spcPts val="1200"/>
              </a:spcAft>
            </a:pPr>
            <a:r>
              <a:rPr lang="en-US" b="1">
                <a:latin typeface="Aptos" panose="020B0004020202020204" pitchFamily="34" charset="0"/>
                <a:ea typeface="Open Sans Extrabold" panose="020B0606030504020204" pitchFamily="34" charset="0"/>
                <a:cs typeface="Open Sans Extrabold" panose="020B0606030504020204" pitchFamily="34" charset="0"/>
              </a:rPr>
              <a:t>Apply or Reapply</a:t>
            </a:r>
          </a:p>
        </p:txBody>
      </p:sp>
      <p:sp>
        <p:nvSpPr>
          <p:cNvPr id="30" name="TextBox 29">
            <a:extLst>
              <a:ext uri="{FF2B5EF4-FFF2-40B4-BE49-F238E27FC236}">
                <a16:creationId xmlns:a16="http://schemas.microsoft.com/office/drawing/2014/main" id="{EE4ABBC9-9539-CDC4-30A3-42275AE55C90}"/>
              </a:ext>
            </a:extLst>
          </p:cNvPr>
          <p:cNvSpPr txBox="1"/>
          <p:nvPr/>
        </p:nvSpPr>
        <p:spPr>
          <a:xfrm>
            <a:off x="1543634" y="4600289"/>
            <a:ext cx="4249943" cy="665423"/>
          </a:xfrm>
          <a:prstGeom prst="rect">
            <a:avLst/>
          </a:prstGeom>
          <a:noFill/>
        </p:spPr>
        <p:txBody>
          <a:bodyPr wrap="square" lIns="182880" rIns="182880" rtlCol="0" anchor="ctr">
            <a:noAutofit/>
          </a:bodyPr>
          <a:lstStyle/>
          <a:p>
            <a:pPr>
              <a:spcAft>
                <a:spcPts val="1200"/>
              </a:spcAft>
            </a:pPr>
            <a:r>
              <a:rPr lang="en-US" b="1">
                <a:latin typeface="Aptos" panose="020B0004020202020204" pitchFamily="34" charset="0"/>
                <a:ea typeface="Open Sans Extrabold" panose="020B0606030504020204" pitchFamily="34" charset="0"/>
                <a:cs typeface="Open Sans Extrabold" panose="020B0606030504020204" pitchFamily="34" charset="0"/>
              </a:rPr>
              <a:t>Assistor Training Waitlist</a:t>
            </a:r>
          </a:p>
        </p:txBody>
      </p:sp>
      <p:sp>
        <p:nvSpPr>
          <p:cNvPr id="31" name="Rounded Rectangle 30">
            <a:extLst>
              <a:ext uri="{FF2B5EF4-FFF2-40B4-BE49-F238E27FC236}">
                <a16:creationId xmlns:a16="http://schemas.microsoft.com/office/drawing/2014/main" id="{04C66D42-7D48-DB45-3BD8-A8D596E7596C}"/>
              </a:ext>
            </a:extLst>
          </p:cNvPr>
          <p:cNvSpPr/>
          <p:nvPr/>
        </p:nvSpPr>
        <p:spPr>
          <a:xfrm>
            <a:off x="5624945" y="3791234"/>
            <a:ext cx="5262703" cy="548946"/>
          </a:xfrm>
          <a:prstGeom prst="roundRect">
            <a:avLst>
              <a:gd name="adj" fmla="val 4553"/>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latin typeface="Aptos"/>
                <a:ea typeface="Aptos"/>
                <a:cs typeface="Aptos"/>
              </a:rPr>
              <a:t>Online (preferred) or via  NJ FamilyCare </a:t>
            </a:r>
            <a:br>
              <a:rPr lang="en-US" sz="1600" b="1">
                <a:solidFill>
                  <a:schemeClr val="bg1"/>
                </a:solidFill>
                <a:latin typeface="Aptos"/>
                <a:ea typeface="Aptos"/>
                <a:cs typeface="Aptos"/>
              </a:rPr>
            </a:br>
            <a:r>
              <a:rPr lang="en-US" sz="1600" b="1">
                <a:solidFill>
                  <a:schemeClr val="bg1"/>
                </a:solidFill>
                <a:latin typeface="Aptos"/>
                <a:ea typeface="Aptos"/>
                <a:cs typeface="Aptos"/>
              </a:rPr>
              <a:t>at 1-800-701-0710  or the County Social Service Agency</a:t>
            </a:r>
          </a:p>
        </p:txBody>
      </p:sp>
      <p:sp>
        <p:nvSpPr>
          <p:cNvPr id="33" name="Rounded Rectangle 32">
            <a:extLst>
              <a:ext uri="{FF2B5EF4-FFF2-40B4-BE49-F238E27FC236}">
                <a16:creationId xmlns:a16="http://schemas.microsoft.com/office/drawing/2014/main" id="{BC19D789-562A-B7BF-D6E3-4382D8C54D1E}"/>
              </a:ext>
            </a:extLst>
          </p:cNvPr>
          <p:cNvSpPr/>
          <p:nvPr/>
        </p:nvSpPr>
        <p:spPr>
          <a:xfrm>
            <a:off x="5624945" y="4649354"/>
            <a:ext cx="5262703" cy="567293"/>
          </a:xfrm>
          <a:prstGeom prst="roundRect">
            <a:avLst>
              <a:gd name="adj" fmla="val 4553"/>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latin typeface="Aptos"/>
                <a:ea typeface="Aptos"/>
                <a:cs typeface="Aptos"/>
              </a:rPr>
              <a:t>MAHS.NJFamilyCare@dhs.nj.gov</a:t>
            </a:r>
          </a:p>
        </p:txBody>
      </p:sp>
      <p:sp>
        <p:nvSpPr>
          <p:cNvPr id="9" name="Rounded Rectangle 8">
            <a:extLst>
              <a:ext uri="{FF2B5EF4-FFF2-40B4-BE49-F238E27FC236}">
                <a16:creationId xmlns:a16="http://schemas.microsoft.com/office/drawing/2014/main" id="{97ED1E03-1F10-2009-3E4D-D8774C0702E9}"/>
              </a:ext>
            </a:extLst>
          </p:cNvPr>
          <p:cNvSpPr/>
          <p:nvPr/>
        </p:nvSpPr>
        <p:spPr>
          <a:xfrm>
            <a:off x="457200" y="5417331"/>
            <a:ext cx="10650071" cy="789506"/>
          </a:xfrm>
          <a:prstGeom prst="roundRect">
            <a:avLst>
              <a:gd name="adj" fmla="val 4553"/>
            </a:avLst>
          </a:prstGeom>
          <a:solidFill>
            <a:schemeClr val="accent3">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ptos" panose="020B0004020202020204" pitchFamily="34" charset="0"/>
              </a:rPr>
              <a:t>z</a:t>
            </a:r>
          </a:p>
        </p:txBody>
      </p:sp>
      <p:sp>
        <p:nvSpPr>
          <p:cNvPr id="10" name="TextBox 9">
            <a:extLst>
              <a:ext uri="{FF2B5EF4-FFF2-40B4-BE49-F238E27FC236}">
                <a16:creationId xmlns:a16="http://schemas.microsoft.com/office/drawing/2014/main" id="{C86D428C-1610-C7CE-3A64-DE73E5BE1E62}"/>
              </a:ext>
            </a:extLst>
          </p:cNvPr>
          <p:cNvSpPr txBox="1"/>
          <p:nvPr/>
        </p:nvSpPr>
        <p:spPr>
          <a:xfrm>
            <a:off x="1543634" y="5477863"/>
            <a:ext cx="4249943" cy="665423"/>
          </a:xfrm>
          <a:prstGeom prst="rect">
            <a:avLst/>
          </a:prstGeom>
          <a:noFill/>
        </p:spPr>
        <p:txBody>
          <a:bodyPr wrap="square" lIns="182880" rIns="182880" rtlCol="0" anchor="ctr">
            <a:noAutofit/>
          </a:bodyPr>
          <a:lstStyle/>
          <a:p>
            <a:pPr>
              <a:spcAft>
                <a:spcPts val="1200"/>
              </a:spcAft>
            </a:pPr>
            <a:r>
              <a:rPr lang="en-US" b="1">
                <a:latin typeface="Aptos" panose="020B0004020202020204" pitchFamily="34" charset="0"/>
                <a:ea typeface="Open Sans Extrabold" panose="020B0606030504020204" pitchFamily="34" charset="0"/>
                <a:cs typeface="Open Sans Extrabold" panose="020B0606030504020204" pitchFamily="34" charset="0"/>
              </a:rPr>
              <a:t>Free Legal Help</a:t>
            </a:r>
          </a:p>
        </p:txBody>
      </p:sp>
      <p:sp>
        <p:nvSpPr>
          <p:cNvPr id="11" name="Rounded Rectangle 10">
            <a:extLst>
              <a:ext uri="{FF2B5EF4-FFF2-40B4-BE49-F238E27FC236}">
                <a16:creationId xmlns:a16="http://schemas.microsoft.com/office/drawing/2014/main" id="{B1B7A6C6-19EA-222F-A3DC-2FD1D667FF1F}"/>
              </a:ext>
            </a:extLst>
          </p:cNvPr>
          <p:cNvSpPr/>
          <p:nvPr/>
        </p:nvSpPr>
        <p:spPr>
          <a:xfrm>
            <a:off x="5624945" y="5526928"/>
            <a:ext cx="5262703" cy="567293"/>
          </a:xfrm>
          <a:prstGeom prst="roundRect">
            <a:avLst>
              <a:gd name="adj" fmla="val 4553"/>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bg1"/>
                </a:solidFill>
                <a:latin typeface="Aptos"/>
                <a:ea typeface="Aptos"/>
                <a:cs typeface="Aptos"/>
              </a:rPr>
              <a:t>Legal Services of NJ at </a:t>
            </a:r>
            <a:br>
              <a:rPr lang="en-US" sz="1600" b="1">
                <a:solidFill>
                  <a:schemeClr val="bg1"/>
                </a:solidFill>
                <a:latin typeface="Aptos"/>
                <a:ea typeface="Aptos"/>
                <a:cs typeface="Aptos"/>
              </a:rPr>
            </a:br>
            <a:r>
              <a:rPr lang="en-US" sz="1600" b="1">
                <a:solidFill>
                  <a:schemeClr val="bg1"/>
                </a:solidFill>
                <a:latin typeface="Aptos"/>
                <a:ea typeface="Aptos"/>
                <a:cs typeface="Aptos"/>
              </a:rPr>
              <a:t>1-888-576-5529</a:t>
            </a:r>
          </a:p>
        </p:txBody>
      </p:sp>
      <p:sp>
        <p:nvSpPr>
          <p:cNvPr id="2" name="Title 1">
            <a:extLst>
              <a:ext uri="{FF2B5EF4-FFF2-40B4-BE49-F238E27FC236}">
                <a16:creationId xmlns:a16="http://schemas.microsoft.com/office/drawing/2014/main" id="{44DFA115-D030-12A8-8B7B-86F9E6EB547E}"/>
              </a:ext>
            </a:extLst>
          </p:cNvPr>
          <p:cNvSpPr>
            <a:spLocks noGrp="1"/>
          </p:cNvSpPr>
          <p:nvPr>
            <p:ph type="title"/>
          </p:nvPr>
        </p:nvSpPr>
        <p:spPr>
          <a:xfrm>
            <a:off x="381000" y="377479"/>
            <a:ext cx="10515600" cy="467591"/>
          </a:xfrm>
        </p:spPr>
        <p:txBody>
          <a:bodyPr/>
          <a:lstStyle/>
          <a:p>
            <a:r>
              <a:rPr lang="en-US" sz="3400"/>
              <a:t>State Resources and Support</a:t>
            </a:r>
          </a:p>
        </p:txBody>
      </p:sp>
      <p:sp>
        <p:nvSpPr>
          <p:cNvPr id="4" name="Slide Number Placeholder 3">
            <a:extLst>
              <a:ext uri="{FF2B5EF4-FFF2-40B4-BE49-F238E27FC236}">
                <a16:creationId xmlns:a16="http://schemas.microsoft.com/office/drawing/2014/main" id="{76E04531-9659-6873-2FE8-14FB66514E86}"/>
              </a:ext>
            </a:extLst>
          </p:cNvPr>
          <p:cNvSpPr>
            <a:spLocks noGrp="1"/>
          </p:cNvSpPr>
          <p:nvPr>
            <p:ph type="sldNum" sz="quarter" idx="12"/>
          </p:nvPr>
        </p:nvSpPr>
        <p:spPr/>
        <p:txBody>
          <a:bodyPr/>
          <a:lstStyle/>
          <a:p>
            <a:fld id="{6C7D1EA5-6DBE-A94B-8E51-8AA2A79E30FE}" type="slidenum">
              <a:rPr lang="en-US">
                <a:latin typeface="Aptos" panose="020B0004020202020204" pitchFamily="34" charset="0"/>
              </a:rPr>
              <a:t>15</a:t>
            </a:fld>
            <a:endParaRPr lang="en-US">
              <a:latin typeface="Aptos" panose="020B0004020202020204" pitchFamily="34" charset="0"/>
            </a:endParaRPr>
          </a:p>
        </p:txBody>
      </p:sp>
      <p:pic>
        <p:nvPicPr>
          <p:cNvPr id="35" name="Graphic 34" descr="Checklist outline">
            <a:extLst>
              <a:ext uri="{FF2B5EF4-FFF2-40B4-BE49-F238E27FC236}">
                <a16:creationId xmlns:a16="http://schemas.microsoft.com/office/drawing/2014/main" id="{979ADB43-A317-BF28-7EF7-97338B69AC0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5643" y="1097020"/>
            <a:ext cx="682106" cy="682106"/>
          </a:xfrm>
          <a:prstGeom prst="rect">
            <a:avLst/>
          </a:prstGeom>
        </p:spPr>
      </p:pic>
      <p:pic>
        <p:nvPicPr>
          <p:cNvPr id="37" name="Graphic 36">
            <a:extLst>
              <a:ext uri="{FF2B5EF4-FFF2-40B4-BE49-F238E27FC236}">
                <a16:creationId xmlns:a16="http://schemas.microsoft.com/office/drawing/2014/main" id="{7CA1509A-ABD2-38E9-C4B7-C0540D77377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6956" y="1982359"/>
            <a:ext cx="651568" cy="651568"/>
          </a:xfrm>
          <a:prstGeom prst="rect">
            <a:avLst/>
          </a:prstGeom>
        </p:spPr>
      </p:pic>
      <p:pic>
        <p:nvPicPr>
          <p:cNvPr id="21" name="Graphic 20">
            <a:extLst>
              <a:ext uri="{FF2B5EF4-FFF2-40B4-BE49-F238E27FC236}">
                <a16:creationId xmlns:a16="http://schemas.microsoft.com/office/drawing/2014/main" id="{051FD442-131C-8AD9-742C-ECDB085D0C8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2160" y="3749861"/>
            <a:ext cx="649073" cy="649073"/>
          </a:xfrm>
          <a:prstGeom prst="rect">
            <a:avLst/>
          </a:prstGeom>
        </p:spPr>
      </p:pic>
      <p:pic>
        <p:nvPicPr>
          <p:cNvPr id="23" name="Graphic 22">
            <a:extLst>
              <a:ext uri="{FF2B5EF4-FFF2-40B4-BE49-F238E27FC236}">
                <a16:creationId xmlns:a16="http://schemas.microsoft.com/office/drawing/2014/main" id="{15EDDB99-EC0D-F875-B9B6-DCF819BC019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15442" y="5527628"/>
            <a:ext cx="622508" cy="580448"/>
          </a:xfrm>
          <a:prstGeom prst="rect">
            <a:avLst/>
          </a:prstGeom>
        </p:spPr>
      </p:pic>
      <p:pic>
        <p:nvPicPr>
          <p:cNvPr id="26" name="Graphic 25">
            <a:extLst>
              <a:ext uri="{FF2B5EF4-FFF2-40B4-BE49-F238E27FC236}">
                <a16:creationId xmlns:a16="http://schemas.microsoft.com/office/drawing/2014/main" id="{53D752C7-5BA3-50BB-3D59-3A152E71737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15442" y="4634145"/>
            <a:ext cx="622508" cy="622508"/>
          </a:xfrm>
          <a:prstGeom prst="rect">
            <a:avLst/>
          </a:prstGeom>
        </p:spPr>
      </p:pic>
      <p:pic>
        <p:nvPicPr>
          <p:cNvPr id="6" name="Graphic 5" descr="Smart Phone outline">
            <a:extLst>
              <a:ext uri="{FF2B5EF4-FFF2-40B4-BE49-F238E27FC236}">
                <a16:creationId xmlns:a16="http://schemas.microsoft.com/office/drawing/2014/main" id="{C3702A80-A628-1632-44C8-4089E0A78C7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96900" y="2865599"/>
            <a:ext cx="627529" cy="627529"/>
          </a:xfrm>
          <a:prstGeom prst="rect">
            <a:avLst/>
          </a:prstGeom>
        </p:spPr>
      </p:pic>
    </p:spTree>
    <p:extLst>
      <p:ext uri="{BB962C8B-B14F-4D97-AF65-F5344CB8AC3E}">
        <p14:creationId xmlns:p14="http://schemas.microsoft.com/office/powerpoint/2010/main" val="2238349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45BD0-5333-A3DA-1415-7B60A30443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A49496-D9A6-CABB-E8F5-97B0FA768248}"/>
              </a:ext>
            </a:extLst>
          </p:cNvPr>
          <p:cNvSpPr>
            <a:spLocks noGrp="1"/>
          </p:cNvSpPr>
          <p:nvPr>
            <p:ph type="title"/>
          </p:nvPr>
        </p:nvSpPr>
        <p:spPr>
          <a:xfrm>
            <a:off x="381000" y="377479"/>
            <a:ext cx="10515600" cy="467591"/>
          </a:xfrm>
        </p:spPr>
        <p:txBody>
          <a:bodyPr/>
          <a:lstStyle/>
          <a:p>
            <a:r>
              <a:rPr lang="en-US" sz="3600" dirty="0"/>
              <a:t>Quality Institute</a:t>
            </a:r>
            <a:r>
              <a:rPr lang="en-US" sz="3400"/>
              <a:t> Resources and Support</a:t>
            </a:r>
          </a:p>
        </p:txBody>
      </p:sp>
      <p:sp>
        <p:nvSpPr>
          <p:cNvPr id="4" name="Slide Number Placeholder 3">
            <a:extLst>
              <a:ext uri="{FF2B5EF4-FFF2-40B4-BE49-F238E27FC236}">
                <a16:creationId xmlns:a16="http://schemas.microsoft.com/office/drawing/2014/main" id="{5445DDBF-9861-8251-9E82-3FB02C89748B}"/>
              </a:ext>
            </a:extLst>
          </p:cNvPr>
          <p:cNvSpPr>
            <a:spLocks noGrp="1"/>
          </p:cNvSpPr>
          <p:nvPr>
            <p:ph type="sldNum" sz="quarter" idx="12"/>
          </p:nvPr>
        </p:nvSpPr>
        <p:spPr/>
        <p:txBody>
          <a:bodyPr/>
          <a:lstStyle/>
          <a:p>
            <a:fld id="{6C7D1EA5-6DBE-A94B-8E51-8AA2A79E30FE}" type="slidenum">
              <a:rPr lang="en-US">
                <a:latin typeface="Aptos" panose="020B0004020202020204" pitchFamily="34" charset="0"/>
              </a:rPr>
              <a:t>16</a:t>
            </a:fld>
            <a:endParaRPr lang="en-US">
              <a:latin typeface="Aptos" panose="020B0004020202020204" pitchFamily="34" charset="0"/>
            </a:endParaRPr>
          </a:p>
        </p:txBody>
      </p:sp>
      <p:sp>
        <p:nvSpPr>
          <p:cNvPr id="5" name="Rounded Rectangle 4">
            <a:extLst>
              <a:ext uri="{FF2B5EF4-FFF2-40B4-BE49-F238E27FC236}">
                <a16:creationId xmlns:a16="http://schemas.microsoft.com/office/drawing/2014/main" id="{975FAFA2-E129-E295-4208-FD9C131CE02A}"/>
              </a:ext>
            </a:extLst>
          </p:cNvPr>
          <p:cNvSpPr/>
          <p:nvPr/>
        </p:nvSpPr>
        <p:spPr>
          <a:xfrm>
            <a:off x="463010" y="1351823"/>
            <a:ext cx="3683000" cy="2496143"/>
          </a:xfrm>
          <a:prstGeom prst="roundRect">
            <a:avLst>
              <a:gd name="adj" fmla="val 4553"/>
            </a:avLst>
          </a:prstGeom>
          <a:solidFill>
            <a:srgbClr val="E9F4F0"/>
          </a:solidFill>
          <a:ln>
            <a:solidFill>
              <a:srgbClr val="099C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6" name="Rounded Rectangle 5">
            <a:extLst>
              <a:ext uri="{FF2B5EF4-FFF2-40B4-BE49-F238E27FC236}">
                <a16:creationId xmlns:a16="http://schemas.microsoft.com/office/drawing/2014/main" id="{B327A92E-98E5-6465-567E-9E261F75C207}"/>
              </a:ext>
            </a:extLst>
          </p:cNvPr>
          <p:cNvSpPr/>
          <p:nvPr/>
        </p:nvSpPr>
        <p:spPr>
          <a:xfrm>
            <a:off x="460470" y="1351823"/>
            <a:ext cx="3683000" cy="1552528"/>
          </a:xfrm>
          <a:prstGeom prst="roundRect">
            <a:avLst>
              <a:gd name="adj" fmla="val 9562"/>
            </a:avLst>
          </a:prstGeom>
          <a:solidFill>
            <a:srgbClr val="099C61"/>
          </a:solidFill>
          <a:ln>
            <a:solidFill>
              <a:srgbClr val="099C61"/>
            </a:solidFill>
          </a:ln>
        </p:spPr>
        <p:style>
          <a:lnRef idx="2">
            <a:schemeClr val="accent1">
              <a:shade val="15000"/>
            </a:schemeClr>
          </a:lnRef>
          <a:fillRef idx="1">
            <a:schemeClr val="accent1"/>
          </a:fillRef>
          <a:effectRef idx="0">
            <a:schemeClr val="accent1"/>
          </a:effectRef>
          <a:fontRef idx="minor">
            <a:schemeClr val="lt1"/>
          </a:fontRef>
        </p:style>
        <p:txBody>
          <a:bodyPr tIns="822960" bIns="0" rtlCol="0" anchor="ctr"/>
          <a:lstStyle/>
          <a:p>
            <a:pPr algn="ctr">
              <a:lnSpc>
                <a:spcPct val="79911"/>
              </a:lnSpc>
            </a:pPr>
            <a:r>
              <a:rPr lang="en-US" sz="2200" b="1" dirty="0">
                <a:latin typeface="Aptos" panose="020B0004020202020204" pitchFamily="34" charset="0"/>
              </a:rPr>
              <a:t>Quality Institute Questions Inbox</a:t>
            </a:r>
          </a:p>
        </p:txBody>
      </p:sp>
      <p:sp>
        <p:nvSpPr>
          <p:cNvPr id="7" name="TextBox 6">
            <a:extLst>
              <a:ext uri="{FF2B5EF4-FFF2-40B4-BE49-F238E27FC236}">
                <a16:creationId xmlns:a16="http://schemas.microsoft.com/office/drawing/2014/main" id="{A908AAE0-0BFD-6BB0-BEFE-44DD829BDF4A}"/>
              </a:ext>
            </a:extLst>
          </p:cNvPr>
          <p:cNvSpPr txBox="1"/>
          <p:nvPr/>
        </p:nvSpPr>
        <p:spPr>
          <a:xfrm>
            <a:off x="584930" y="3206881"/>
            <a:ext cx="3453130" cy="338554"/>
          </a:xfrm>
          <a:prstGeom prst="rect">
            <a:avLst/>
          </a:prstGeom>
          <a:noFill/>
        </p:spPr>
        <p:txBody>
          <a:bodyPr wrap="square" rtlCol="0">
            <a:spAutoFit/>
          </a:bodyPr>
          <a:lstStyle/>
          <a:p>
            <a:pPr algn="ctr" fontAlgn="t">
              <a:spcAft>
                <a:spcPts val="300"/>
              </a:spcAft>
            </a:pPr>
            <a:r>
              <a:rPr lang="en-US" sz="1600" b="1" dirty="0">
                <a:solidFill>
                  <a:sysClr val="windowText" lastClr="000000"/>
                </a:solidFill>
                <a:latin typeface="Aptos" panose="020B0004020202020204" pitchFamily="34" charset="0"/>
              </a:rPr>
              <a:t>HR1feedback@njhcqi.org</a:t>
            </a:r>
          </a:p>
        </p:txBody>
      </p:sp>
      <p:sp>
        <p:nvSpPr>
          <p:cNvPr id="9" name="Rounded Rectangle 8">
            <a:extLst>
              <a:ext uri="{FF2B5EF4-FFF2-40B4-BE49-F238E27FC236}">
                <a16:creationId xmlns:a16="http://schemas.microsoft.com/office/drawing/2014/main" id="{7FF412BD-8C79-B787-730E-D1BB4988472E}"/>
              </a:ext>
            </a:extLst>
          </p:cNvPr>
          <p:cNvSpPr/>
          <p:nvPr/>
        </p:nvSpPr>
        <p:spPr>
          <a:xfrm>
            <a:off x="4259155" y="1351823"/>
            <a:ext cx="3683000" cy="2496143"/>
          </a:xfrm>
          <a:prstGeom prst="roundRect">
            <a:avLst>
              <a:gd name="adj" fmla="val 4553"/>
            </a:avLst>
          </a:prstGeom>
          <a:solidFill>
            <a:srgbClr val="D2F4E7"/>
          </a:solidFill>
          <a:ln>
            <a:solidFill>
              <a:srgbClr val="0878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10" name="Rounded Rectangle 9">
            <a:extLst>
              <a:ext uri="{FF2B5EF4-FFF2-40B4-BE49-F238E27FC236}">
                <a16:creationId xmlns:a16="http://schemas.microsoft.com/office/drawing/2014/main" id="{7FE802E7-E231-575B-5CE0-DE5073281EF6}"/>
              </a:ext>
            </a:extLst>
          </p:cNvPr>
          <p:cNvSpPr/>
          <p:nvPr/>
        </p:nvSpPr>
        <p:spPr>
          <a:xfrm>
            <a:off x="4256615" y="1351823"/>
            <a:ext cx="3683000" cy="1552528"/>
          </a:xfrm>
          <a:prstGeom prst="roundRect">
            <a:avLst>
              <a:gd name="adj" fmla="val 9562"/>
            </a:avLst>
          </a:prstGeom>
          <a:solidFill>
            <a:srgbClr val="087859"/>
          </a:solidFill>
          <a:ln>
            <a:solidFill>
              <a:srgbClr val="087859"/>
            </a:solidFill>
          </a:ln>
        </p:spPr>
        <p:style>
          <a:lnRef idx="2">
            <a:schemeClr val="accent1">
              <a:shade val="15000"/>
            </a:schemeClr>
          </a:lnRef>
          <a:fillRef idx="1">
            <a:schemeClr val="accent1"/>
          </a:fillRef>
          <a:effectRef idx="0">
            <a:schemeClr val="accent1"/>
          </a:effectRef>
          <a:fontRef idx="minor">
            <a:schemeClr val="lt1"/>
          </a:fontRef>
        </p:style>
        <p:txBody>
          <a:bodyPr tIns="822960" bIns="0" rtlCol="0" anchor="ctr"/>
          <a:lstStyle/>
          <a:p>
            <a:pPr algn="ctr">
              <a:lnSpc>
                <a:spcPct val="79911"/>
              </a:lnSpc>
            </a:pPr>
            <a:r>
              <a:rPr lang="en-US" sz="2200" b="1" dirty="0">
                <a:latin typeface="Aptos" panose="020B0004020202020204" pitchFamily="34" charset="0"/>
              </a:rPr>
              <a:t>Quality Institute</a:t>
            </a:r>
            <a:br>
              <a:rPr lang="en-US" sz="2200" b="1" dirty="0">
                <a:latin typeface="Aptos" panose="020B0004020202020204" pitchFamily="34" charset="0"/>
              </a:rPr>
            </a:br>
            <a:r>
              <a:rPr lang="en-US" sz="2200" b="1" dirty="0">
                <a:latin typeface="Aptos" panose="020B0004020202020204" pitchFamily="34" charset="0"/>
              </a:rPr>
              <a:t> Office Hours</a:t>
            </a:r>
          </a:p>
        </p:txBody>
      </p:sp>
      <p:sp>
        <p:nvSpPr>
          <p:cNvPr id="11" name="TextBox 10">
            <a:extLst>
              <a:ext uri="{FF2B5EF4-FFF2-40B4-BE49-F238E27FC236}">
                <a16:creationId xmlns:a16="http://schemas.microsoft.com/office/drawing/2014/main" id="{86DDBCA0-90D3-A0EA-E957-228ED0FCFD5D}"/>
              </a:ext>
            </a:extLst>
          </p:cNvPr>
          <p:cNvSpPr txBox="1"/>
          <p:nvPr/>
        </p:nvSpPr>
        <p:spPr>
          <a:xfrm>
            <a:off x="4381075" y="3109802"/>
            <a:ext cx="3453130" cy="869469"/>
          </a:xfrm>
          <a:prstGeom prst="rect">
            <a:avLst/>
          </a:prstGeom>
          <a:noFill/>
        </p:spPr>
        <p:txBody>
          <a:bodyPr wrap="square" rtlCol="0">
            <a:spAutoFit/>
          </a:bodyPr>
          <a:lstStyle/>
          <a:p>
            <a:pPr algn="ctr" fontAlgn="t">
              <a:spcAft>
                <a:spcPts val="300"/>
              </a:spcAft>
            </a:pPr>
            <a:r>
              <a:rPr lang="en-US" sz="1600" b="1" dirty="0">
                <a:solidFill>
                  <a:sysClr val="windowText" lastClr="000000"/>
                </a:solidFill>
                <a:latin typeface="Aptos" panose="020B0004020202020204" pitchFamily="34" charset="0"/>
              </a:rPr>
              <a:t>Thursdays, 1:00 to 2:00 pm </a:t>
            </a:r>
            <a:br>
              <a:rPr lang="en-US" sz="1600" b="1" dirty="0">
                <a:solidFill>
                  <a:sysClr val="windowText" lastClr="000000"/>
                </a:solidFill>
                <a:latin typeface="Aptos" panose="020B0004020202020204" pitchFamily="34" charset="0"/>
              </a:rPr>
            </a:br>
            <a:r>
              <a:rPr lang="en-US" sz="1600" b="1" dirty="0">
                <a:solidFill>
                  <a:sysClr val="windowText" lastClr="000000"/>
                </a:solidFill>
                <a:latin typeface="Aptos" panose="020B0004020202020204" pitchFamily="34" charset="0"/>
              </a:rPr>
              <a:t>on Zoom</a:t>
            </a:r>
          </a:p>
          <a:p>
            <a:pPr algn="ctr" fontAlgn="t">
              <a:spcAft>
                <a:spcPts val="300"/>
              </a:spcAft>
            </a:pPr>
            <a:endParaRPr lang="en-US" sz="1600" b="1" dirty="0">
              <a:solidFill>
                <a:sysClr val="windowText" lastClr="000000"/>
              </a:solidFill>
              <a:latin typeface="Aptos" panose="020B0004020202020204" pitchFamily="34" charset="0"/>
            </a:endParaRPr>
          </a:p>
        </p:txBody>
      </p:sp>
      <p:sp>
        <p:nvSpPr>
          <p:cNvPr id="16" name="Rounded Rectangle 15">
            <a:extLst>
              <a:ext uri="{FF2B5EF4-FFF2-40B4-BE49-F238E27FC236}">
                <a16:creationId xmlns:a16="http://schemas.microsoft.com/office/drawing/2014/main" id="{A349F419-4C65-E763-95E3-DE231984A934}"/>
              </a:ext>
            </a:extLst>
          </p:cNvPr>
          <p:cNvSpPr/>
          <p:nvPr/>
        </p:nvSpPr>
        <p:spPr>
          <a:xfrm>
            <a:off x="8055301" y="1351823"/>
            <a:ext cx="3683000" cy="2496143"/>
          </a:xfrm>
          <a:prstGeom prst="roundRect">
            <a:avLst>
              <a:gd name="adj" fmla="val 4553"/>
            </a:avLst>
          </a:prstGeom>
          <a:solidFill>
            <a:srgbClr val="E9F4F0"/>
          </a:solidFill>
          <a:ln>
            <a:solidFill>
              <a:srgbClr val="099C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20" name="Rounded Rectangle 19">
            <a:extLst>
              <a:ext uri="{FF2B5EF4-FFF2-40B4-BE49-F238E27FC236}">
                <a16:creationId xmlns:a16="http://schemas.microsoft.com/office/drawing/2014/main" id="{B19080F1-C270-1DCF-68A0-446489364941}"/>
              </a:ext>
            </a:extLst>
          </p:cNvPr>
          <p:cNvSpPr/>
          <p:nvPr/>
        </p:nvSpPr>
        <p:spPr>
          <a:xfrm>
            <a:off x="8052761" y="1351823"/>
            <a:ext cx="3683000" cy="1552528"/>
          </a:xfrm>
          <a:prstGeom prst="roundRect">
            <a:avLst>
              <a:gd name="adj" fmla="val 9562"/>
            </a:avLst>
          </a:prstGeom>
          <a:solidFill>
            <a:srgbClr val="099C61"/>
          </a:solidFill>
          <a:ln>
            <a:solidFill>
              <a:srgbClr val="099C61"/>
            </a:solidFill>
          </a:ln>
        </p:spPr>
        <p:style>
          <a:lnRef idx="2">
            <a:schemeClr val="accent1">
              <a:shade val="15000"/>
            </a:schemeClr>
          </a:lnRef>
          <a:fillRef idx="1">
            <a:schemeClr val="accent1"/>
          </a:fillRef>
          <a:effectRef idx="0">
            <a:schemeClr val="accent1"/>
          </a:effectRef>
          <a:fontRef idx="minor">
            <a:schemeClr val="lt1"/>
          </a:fontRef>
        </p:style>
        <p:txBody>
          <a:bodyPr tIns="822960" bIns="0" rtlCol="0" anchor="ctr"/>
          <a:lstStyle/>
          <a:p>
            <a:pPr algn="ctr">
              <a:lnSpc>
                <a:spcPct val="79911"/>
              </a:lnSpc>
            </a:pPr>
            <a:r>
              <a:rPr lang="en-US" sz="2200" b="1" dirty="0">
                <a:latin typeface="Aptos" panose="020B0004020202020204" pitchFamily="34" charset="0"/>
              </a:rPr>
              <a:t>Slides and </a:t>
            </a:r>
            <a:br>
              <a:rPr lang="en-US" sz="2200" b="1" dirty="0">
                <a:latin typeface="Aptos" panose="020B0004020202020204" pitchFamily="34" charset="0"/>
              </a:rPr>
            </a:br>
            <a:r>
              <a:rPr lang="en-US" sz="2200" b="1" dirty="0">
                <a:latin typeface="Aptos" panose="020B0004020202020204" pitchFamily="34" charset="0"/>
              </a:rPr>
              <a:t>Recordings</a:t>
            </a:r>
          </a:p>
        </p:txBody>
      </p:sp>
      <p:sp>
        <p:nvSpPr>
          <p:cNvPr id="21" name="TextBox 20">
            <a:extLst>
              <a:ext uri="{FF2B5EF4-FFF2-40B4-BE49-F238E27FC236}">
                <a16:creationId xmlns:a16="http://schemas.microsoft.com/office/drawing/2014/main" id="{E203A532-3B2A-9E58-1CCC-3011B010F4CD}"/>
              </a:ext>
            </a:extLst>
          </p:cNvPr>
          <p:cNvSpPr txBox="1"/>
          <p:nvPr/>
        </p:nvSpPr>
        <p:spPr>
          <a:xfrm>
            <a:off x="8177221" y="3225394"/>
            <a:ext cx="3453130" cy="338554"/>
          </a:xfrm>
          <a:prstGeom prst="rect">
            <a:avLst/>
          </a:prstGeom>
          <a:noFill/>
        </p:spPr>
        <p:txBody>
          <a:bodyPr wrap="square" rtlCol="0">
            <a:spAutoFit/>
          </a:bodyPr>
          <a:lstStyle/>
          <a:p>
            <a:pPr algn="ctr" fontAlgn="t">
              <a:spcAft>
                <a:spcPts val="300"/>
              </a:spcAft>
            </a:pPr>
            <a:r>
              <a:rPr lang="en-US" sz="1600" b="1" dirty="0">
                <a:solidFill>
                  <a:sysClr val="windowText" lastClr="000000"/>
                </a:solidFill>
                <a:latin typeface="Aptos" panose="020B0004020202020204" pitchFamily="34" charset="0"/>
              </a:rPr>
              <a:t>njhcqi.org/hr1</a:t>
            </a:r>
          </a:p>
        </p:txBody>
      </p:sp>
      <p:pic>
        <p:nvPicPr>
          <p:cNvPr id="24" name="Graphic 23" descr="Email outline">
            <a:extLst>
              <a:ext uri="{FF2B5EF4-FFF2-40B4-BE49-F238E27FC236}">
                <a16:creationId xmlns:a16="http://schemas.microsoft.com/office/drawing/2014/main" id="{E92C6E5D-705C-A183-8F6C-04B1FE4FE30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66500" y="1457148"/>
            <a:ext cx="670939" cy="670939"/>
          </a:xfrm>
          <a:prstGeom prst="rect">
            <a:avLst/>
          </a:prstGeom>
        </p:spPr>
      </p:pic>
      <p:pic>
        <p:nvPicPr>
          <p:cNvPr id="34" name="Graphic 33" descr="Clock outline">
            <a:extLst>
              <a:ext uri="{FF2B5EF4-FFF2-40B4-BE49-F238E27FC236}">
                <a16:creationId xmlns:a16="http://schemas.microsoft.com/office/drawing/2014/main" id="{C0798EBE-116C-35DF-5D5C-8C6210AC0A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85174" y="1400454"/>
            <a:ext cx="821652" cy="821652"/>
          </a:xfrm>
          <a:prstGeom prst="rect">
            <a:avLst/>
          </a:prstGeom>
        </p:spPr>
      </p:pic>
      <p:pic>
        <p:nvPicPr>
          <p:cNvPr id="38" name="Graphic 37" descr="Teacher outline">
            <a:extLst>
              <a:ext uri="{FF2B5EF4-FFF2-40B4-BE49-F238E27FC236}">
                <a16:creationId xmlns:a16="http://schemas.microsoft.com/office/drawing/2014/main" id="{ECE4898B-ED77-7F65-9F56-BD75FBC9FAE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74457" y="1346755"/>
            <a:ext cx="914400" cy="914400"/>
          </a:xfrm>
          <a:prstGeom prst="rect">
            <a:avLst/>
          </a:prstGeom>
        </p:spPr>
      </p:pic>
      <p:grpSp>
        <p:nvGrpSpPr>
          <p:cNvPr id="45" name="Group 44">
            <a:extLst>
              <a:ext uri="{FF2B5EF4-FFF2-40B4-BE49-F238E27FC236}">
                <a16:creationId xmlns:a16="http://schemas.microsoft.com/office/drawing/2014/main" id="{6FF78DE7-81B7-549B-5C09-20FAD2CF7880}"/>
              </a:ext>
            </a:extLst>
          </p:cNvPr>
          <p:cNvGrpSpPr/>
          <p:nvPr/>
        </p:nvGrpSpPr>
        <p:grpSpPr>
          <a:xfrm>
            <a:off x="1746380" y="4354719"/>
            <a:ext cx="8643024" cy="1102827"/>
            <a:chOff x="1288472" y="4146853"/>
            <a:chExt cx="8643024" cy="1102827"/>
          </a:xfrm>
        </p:grpSpPr>
        <p:sp>
          <p:nvSpPr>
            <p:cNvPr id="40" name="Rounded Rectangle 39">
              <a:extLst>
                <a:ext uri="{FF2B5EF4-FFF2-40B4-BE49-F238E27FC236}">
                  <a16:creationId xmlns:a16="http://schemas.microsoft.com/office/drawing/2014/main" id="{08FB2A9F-4450-1353-699F-091BBF676D74}"/>
                </a:ext>
              </a:extLst>
            </p:cNvPr>
            <p:cNvSpPr/>
            <p:nvPr/>
          </p:nvSpPr>
          <p:spPr>
            <a:xfrm>
              <a:off x="1288472" y="4146853"/>
              <a:ext cx="8643024" cy="1102827"/>
            </a:xfrm>
            <a:prstGeom prst="roundRect">
              <a:avLst>
                <a:gd name="adj" fmla="val 15821"/>
              </a:avLst>
            </a:prstGeom>
            <a:solidFill>
              <a:schemeClr val="accent5">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lIns="91440" tIns="0" bIns="0" rtlCol="0" anchor="ctr" anchorCtr="0"/>
            <a:lstStyle/>
            <a:p>
              <a:pPr algn="ctr"/>
              <a:r>
                <a:rPr lang="en-US" sz="2200" b="1" dirty="0">
                  <a:solidFill>
                    <a:srgbClr val="000000"/>
                  </a:solidFill>
                  <a:latin typeface="Aptos" panose="020B0004020202020204" pitchFamily="34" charset="0"/>
                  <a:ea typeface="Arial" pitchFamily="34" charset="-122"/>
                  <a:cs typeface="Arial" pitchFamily="34" charset="-120"/>
                </a:rPr>
                <a:t>Next Webinar:  </a:t>
              </a:r>
              <a:r>
                <a:rPr lang="en-US" sz="2200" dirty="0">
                  <a:solidFill>
                    <a:srgbClr val="000000"/>
                  </a:solidFill>
                  <a:latin typeface="Aptos" panose="020B0004020202020204" pitchFamily="34" charset="0"/>
                  <a:ea typeface="Arial" pitchFamily="34" charset="-122"/>
                  <a:cs typeface="Arial" pitchFamily="34" charset="-120"/>
                </a:rPr>
                <a:t>December 3, 2026, 12:00 to 1:00 pm</a:t>
              </a:r>
              <a:endParaRPr lang="en-US" sz="2200" dirty="0">
                <a:latin typeface="Aptos" panose="020B0004020202020204" pitchFamily="34" charset="0"/>
                <a:ea typeface="Arial" charset="0"/>
                <a:cs typeface="Arial" charset="0"/>
              </a:endParaRPr>
            </a:p>
          </p:txBody>
        </p:sp>
        <p:pic>
          <p:nvPicPr>
            <p:cNvPr id="42" name="Graphic 41">
              <a:extLst>
                <a:ext uri="{FF2B5EF4-FFF2-40B4-BE49-F238E27FC236}">
                  <a16:creationId xmlns:a16="http://schemas.microsoft.com/office/drawing/2014/main" id="{5ED96DDE-C818-BE7E-6EBF-1F753DCD378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51314" y="4354438"/>
              <a:ext cx="703658" cy="671915"/>
            </a:xfrm>
            <a:prstGeom prst="rect">
              <a:avLst/>
            </a:prstGeom>
          </p:spPr>
        </p:pic>
        <p:pic>
          <p:nvPicPr>
            <p:cNvPr id="44" name="Graphic 43">
              <a:extLst>
                <a:ext uri="{FF2B5EF4-FFF2-40B4-BE49-F238E27FC236}">
                  <a16:creationId xmlns:a16="http://schemas.microsoft.com/office/drawing/2014/main" id="{F611BA65-8CFC-C103-0FAA-9FBDFD89579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81063" y="4346893"/>
              <a:ext cx="703658" cy="671915"/>
            </a:xfrm>
            <a:prstGeom prst="rect">
              <a:avLst/>
            </a:prstGeom>
          </p:spPr>
        </p:pic>
      </p:grpSp>
    </p:spTree>
    <p:extLst>
      <p:ext uri="{BB962C8B-B14F-4D97-AF65-F5344CB8AC3E}">
        <p14:creationId xmlns:p14="http://schemas.microsoft.com/office/powerpoint/2010/main" val="1204692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477C5-5579-E67C-C78B-915A9A848E7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F3B5B9C-A56C-1A34-D58E-07C391E22926}"/>
              </a:ext>
            </a:extLst>
          </p:cNvPr>
          <p:cNvSpPr>
            <a:spLocks noGrp="1"/>
          </p:cNvSpPr>
          <p:nvPr>
            <p:ph type="sldNum" sz="quarter" idx="12"/>
          </p:nvPr>
        </p:nvSpPr>
        <p:spPr/>
        <p:txBody>
          <a:bodyPr/>
          <a:lstStyle/>
          <a:p>
            <a:fld id="{6C7D1EA5-6DBE-A94B-8E51-8AA2A79E30FE}" type="slidenum">
              <a:rPr lang="en-US">
                <a:latin typeface="Aptos" panose="020B0004020202020204" pitchFamily="34" charset="0"/>
              </a:rPr>
              <a:t>17</a:t>
            </a:fld>
            <a:endParaRPr lang="en-US">
              <a:latin typeface="Aptos" panose="020B0004020202020204" pitchFamily="34" charset="0"/>
            </a:endParaRPr>
          </a:p>
        </p:txBody>
      </p:sp>
      <p:sp>
        <p:nvSpPr>
          <p:cNvPr id="11" name="Round Diagonal Corner Rectangle 10">
            <a:extLst>
              <a:ext uri="{FF2B5EF4-FFF2-40B4-BE49-F238E27FC236}">
                <a16:creationId xmlns:a16="http://schemas.microsoft.com/office/drawing/2014/main" id="{2A6AEC08-840B-D972-3512-AA66F3E39345}"/>
              </a:ext>
            </a:extLst>
          </p:cNvPr>
          <p:cNvSpPr/>
          <p:nvPr/>
        </p:nvSpPr>
        <p:spPr>
          <a:xfrm>
            <a:off x="497404" y="438483"/>
            <a:ext cx="11197191" cy="1847517"/>
          </a:xfrm>
          <a:prstGeom prst="round2Diag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3200" b="1"/>
              <a:t>Remember These 4 Words</a:t>
            </a:r>
          </a:p>
          <a:p>
            <a:pPr algn="ctr">
              <a:spcAft>
                <a:spcPts val="1200"/>
              </a:spcAft>
            </a:pPr>
            <a:r>
              <a:rPr lang="en-US" sz="5000" b="1">
                <a:solidFill>
                  <a:schemeClr val="bg1"/>
                </a:solidFill>
                <a:latin typeface="Aptos" panose="020B0004020202020204" pitchFamily="34" charset="0"/>
                <a:ea typeface="Open Sans Extrabold" panose="020B0606030504020204" pitchFamily="34" charset="0"/>
                <a:cs typeface="Open Sans Extrabold" panose="020B0606030504020204" pitchFamily="34" charset="0"/>
              </a:rPr>
              <a:t>UPDATE. WATCH. CHECK. RESPOND.</a:t>
            </a:r>
          </a:p>
        </p:txBody>
      </p:sp>
      <p:sp>
        <p:nvSpPr>
          <p:cNvPr id="18" name="TextBox 17">
            <a:extLst>
              <a:ext uri="{FF2B5EF4-FFF2-40B4-BE49-F238E27FC236}">
                <a16:creationId xmlns:a16="http://schemas.microsoft.com/office/drawing/2014/main" id="{B50A7549-9B85-70ED-B599-BB4E48210649}"/>
              </a:ext>
            </a:extLst>
          </p:cNvPr>
          <p:cNvSpPr txBox="1"/>
          <p:nvPr/>
        </p:nvSpPr>
        <p:spPr>
          <a:xfrm>
            <a:off x="2673669" y="2754875"/>
            <a:ext cx="7016114" cy="2708434"/>
          </a:xfrm>
          <a:prstGeom prst="rect">
            <a:avLst/>
          </a:prstGeom>
          <a:noFill/>
        </p:spPr>
        <p:txBody>
          <a:bodyPr wrap="square">
            <a:spAutoFit/>
          </a:bodyPr>
          <a:lstStyle/>
          <a:p>
            <a:pPr algn="ctr">
              <a:spcAft>
                <a:spcPts val="2042"/>
              </a:spcAft>
            </a:pPr>
            <a:r>
              <a:rPr lang="en-US" sz="3000" b="1">
                <a:solidFill>
                  <a:schemeClr val="accent2"/>
                </a:solidFill>
                <a:latin typeface="Aptos" panose="020B0004020202020204" pitchFamily="34" charset="0"/>
              </a:rPr>
              <a:t>Update</a:t>
            </a:r>
            <a:r>
              <a:rPr lang="en-US" sz="3000" b="1">
                <a:latin typeface="Aptos" panose="020B0004020202020204" pitchFamily="34" charset="0"/>
              </a:rPr>
              <a:t> contact information.</a:t>
            </a:r>
            <a:endParaRPr lang="en-US" sz="3000" b="1">
              <a:solidFill>
                <a:schemeClr val="accent2"/>
              </a:solidFill>
              <a:latin typeface="Aptos" panose="020B0004020202020204" pitchFamily="34" charset="0"/>
            </a:endParaRPr>
          </a:p>
          <a:p>
            <a:pPr algn="ctr">
              <a:spcAft>
                <a:spcPts val="2042"/>
              </a:spcAft>
            </a:pPr>
            <a:r>
              <a:rPr lang="en-US" sz="3000" b="1">
                <a:solidFill>
                  <a:schemeClr val="accent2"/>
                </a:solidFill>
                <a:latin typeface="Aptos" panose="020B0004020202020204" pitchFamily="34" charset="0"/>
              </a:rPr>
              <a:t>Watch</a:t>
            </a:r>
            <a:r>
              <a:rPr lang="en-US" sz="3000" b="1">
                <a:latin typeface="Aptos" panose="020B0004020202020204" pitchFamily="34" charset="0"/>
              </a:rPr>
              <a:t> for NJ FamilyCare messages.</a:t>
            </a:r>
          </a:p>
          <a:p>
            <a:pPr algn="ctr">
              <a:spcAft>
                <a:spcPts val="2042"/>
              </a:spcAft>
            </a:pPr>
            <a:r>
              <a:rPr lang="en-US" sz="3000" b="1">
                <a:latin typeface="Aptos" panose="020B0004020202020204" pitchFamily="34" charset="0"/>
              </a:rPr>
              <a:t>Complete the </a:t>
            </a:r>
            <a:r>
              <a:rPr lang="en-US" sz="3000" b="1">
                <a:solidFill>
                  <a:schemeClr val="accent2"/>
                </a:solidFill>
                <a:latin typeface="Aptos" panose="020B0004020202020204" pitchFamily="34" charset="0"/>
              </a:rPr>
              <a:t>checker</a:t>
            </a:r>
            <a:r>
              <a:rPr lang="en-US" sz="3000" b="1">
                <a:latin typeface="Aptos" panose="020B0004020202020204" pitchFamily="34" charset="0"/>
              </a:rPr>
              <a:t>.</a:t>
            </a:r>
          </a:p>
          <a:p>
            <a:pPr algn="ctr">
              <a:spcAft>
                <a:spcPts val="2042"/>
              </a:spcAft>
            </a:pPr>
            <a:r>
              <a:rPr lang="en-US" sz="3000" b="1">
                <a:solidFill>
                  <a:schemeClr val="accent2"/>
                </a:solidFill>
                <a:latin typeface="Aptos" panose="020B0004020202020204" pitchFamily="34" charset="0"/>
              </a:rPr>
              <a:t>Respond</a:t>
            </a:r>
            <a:r>
              <a:rPr lang="en-US" sz="3000" b="1">
                <a:latin typeface="Aptos" panose="020B0004020202020204" pitchFamily="34" charset="0"/>
              </a:rPr>
              <a:t> by every deadline.</a:t>
            </a:r>
          </a:p>
        </p:txBody>
      </p:sp>
      <p:sp>
        <p:nvSpPr>
          <p:cNvPr id="21" name="TextBox 20">
            <a:extLst>
              <a:ext uri="{FF2B5EF4-FFF2-40B4-BE49-F238E27FC236}">
                <a16:creationId xmlns:a16="http://schemas.microsoft.com/office/drawing/2014/main" id="{3D377A75-5365-8D37-1271-499A541D57B6}"/>
              </a:ext>
            </a:extLst>
          </p:cNvPr>
          <p:cNvSpPr txBox="1"/>
          <p:nvPr/>
        </p:nvSpPr>
        <p:spPr>
          <a:xfrm>
            <a:off x="381000" y="5932185"/>
            <a:ext cx="7825740" cy="392415"/>
          </a:xfrm>
          <a:prstGeom prst="rect">
            <a:avLst/>
          </a:prstGeom>
          <a:noFill/>
        </p:spPr>
        <p:txBody>
          <a:bodyPr wrap="square">
            <a:spAutoFit/>
          </a:bodyPr>
          <a:lstStyle/>
          <a:p>
            <a:pPr algn="l">
              <a:defRPr sz="975" b="0">
                <a:solidFill>
                  <a:srgbClr val="000000"/>
                </a:solidFill>
                <a:latin typeface="Aptos"/>
                <a:ea typeface="Aptos"/>
                <a:cs typeface="Aptos"/>
              </a:defRPr>
            </a:pPr>
            <a:r>
              <a:rPr lang="en-US" sz="975" b="0">
                <a:solidFill>
                  <a:srgbClr val="000000"/>
                </a:solidFill>
                <a:latin typeface="Aptos"/>
                <a:ea typeface="Aptos"/>
                <a:cs typeface="Aptos"/>
              </a:rPr>
              <a:t>Sources: NJ FamilyCare Work Requirements webpage, September 2026; NJ FamilyCare Stakeholder Resources webpage, September 2026; Expansion Adult Stakeholder Guidance, September 4, 2026 (not final); NJ FamilyCare Activity Requirements Checker, www.njfcchecker.nj.gov</a:t>
            </a:r>
          </a:p>
        </p:txBody>
      </p:sp>
    </p:spTree>
    <p:extLst>
      <p:ext uri="{BB962C8B-B14F-4D97-AF65-F5344CB8AC3E}">
        <p14:creationId xmlns:p14="http://schemas.microsoft.com/office/powerpoint/2010/main" val="1264119051"/>
      </p:ext>
    </p:extLst>
  </p:cSld>
  <p:clrMapOvr>
    <a:masterClrMapping/>
  </p:clrMapOvr>
</p:sld>
</file>

<file path=ppt/theme/theme1.xml><?xml version="1.0" encoding="utf-8"?>
<a:theme xmlns:a="http://schemas.openxmlformats.org/drawingml/2006/main" name="Light">
  <a:themeElements>
    <a:clrScheme name="Custom 2">
      <a:dk1>
        <a:srgbClr val="000000"/>
      </a:dk1>
      <a:lt1>
        <a:srgbClr val="FFFFFF"/>
      </a:lt1>
      <a:dk2>
        <a:srgbClr val="000000"/>
      </a:dk2>
      <a:lt2>
        <a:srgbClr val="E6EFF3"/>
      </a:lt2>
      <a:accent1>
        <a:srgbClr val="1D4595"/>
      </a:accent1>
      <a:accent2>
        <a:srgbClr val="2471B9"/>
      </a:accent2>
      <a:accent3>
        <a:srgbClr val="40C6F3"/>
      </a:accent3>
      <a:accent4>
        <a:srgbClr val="087859"/>
      </a:accent4>
      <a:accent5>
        <a:srgbClr val="F69F4D"/>
      </a:accent5>
      <a:accent6>
        <a:srgbClr val="193647"/>
      </a:accent6>
      <a:hlink>
        <a:srgbClr val="000000"/>
      </a:hlink>
      <a:folHlink>
        <a:srgbClr val="46464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BC229F87-18EB-A74E-BCD6-D7AC7676B2D0}" vid="{AB2F7D2B-CA7E-DE4D-85FA-8AF774DAFB7F}"/>
    </a:ext>
  </a:extLst>
</a:theme>
</file>

<file path=ppt/theme/theme2.xml><?xml version="1.0" encoding="utf-8"?>
<a:theme xmlns:a="http://schemas.openxmlformats.org/drawingml/2006/main" name="Dark">
  <a:themeElements>
    <a:clrScheme name="Custom 6">
      <a:dk1>
        <a:srgbClr val="000000"/>
      </a:dk1>
      <a:lt1>
        <a:srgbClr val="FFFFFF"/>
      </a:lt1>
      <a:dk2>
        <a:srgbClr val="000000"/>
      </a:dk2>
      <a:lt2>
        <a:srgbClr val="C9E2E9"/>
      </a:lt2>
      <a:accent1>
        <a:srgbClr val="1D4595"/>
      </a:accent1>
      <a:accent2>
        <a:srgbClr val="2471B9"/>
      </a:accent2>
      <a:accent3>
        <a:srgbClr val="40C6F3"/>
      </a:accent3>
      <a:accent4>
        <a:srgbClr val="0AD083"/>
      </a:accent4>
      <a:accent5>
        <a:srgbClr val="F69F4D"/>
      </a:accent5>
      <a:accent6>
        <a:srgbClr val="11263E"/>
      </a:accent6>
      <a:hlink>
        <a:srgbClr val="000000"/>
      </a:hlink>
      <a:folHlink>
        <a:srgbClr val="46464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BC229F87-18EB-A74E-BCD6-D7AC7676B2D0}" vid="{AB2F7D2B-CA7E-DE4D-85FA-8AF774DAFB7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Light</Template>
  <TotalTime>3195</TotalTime>
  <Words>2733</Words>
  <Application>Microsoft Macintosh PowerPoint</Application>
  <PresentationFormat>Widescreen</PresentationFormat>
  <Paragraphs>289</Paragraphs>
  <Slides>17</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17</vt:i4>
      </vt:variant>
    </vt:vector>
  </HeadingPairs>
  <TitlesOfParts>
    <vt:vector size="23" baseType="lpstr">
      <vt:lpstr>Aptos</vt:lpstr>
      <vt:lpstr>Arial</vt:lpstr>
      <vt:lpstr>Open Sans Extrabold</vt:lpstr>
      <vt:lpstr>Open Sans Semibold</vt:lpstr>
      <vt:lpstr>Light</vt:lpstr>
      <vt:lpstr>Dark</vt:lpstr>
      <vt:lpstr>PowerPoint Presentation</vt:lpstr>
      <vt:lpstr>Recap: What Is Changing</vt:lpstr>
      <vt:lpstr>4 Steps Every Member Should Take</vt:lpstr>
      <vt:lpstr>What We Are Hearing</vt:lpstr>
      <vt:lpstr>Updates: Who Must Meet Work Requirements</vt:lpstr>
      <vt:lpstr>Updates: Meeting and Demonstrating the New Requirement</vt:lpstr>
      <vt:lpstr>Key Dates</vt:lpstr>
      <vt:lpstr>Scenarios: Four Members, Four Outcomes</vt:lpstr>
      <vt:lpstr>Scenarios: Maria, New Applicant </vt:lpstr>
      <vt:lpstr>Scenarios: David, Current Member </vt:lpstr>
      <vt:lpstr>Scenarios: Hector, Current Member</vt:lpstr>
      <vt:lpstr>Scenarios: Sofia, Option 1 (No Support)</vt:lpstr>
      <vt:lpstr>Scenarios: Sofia, Option 2 (With Trusted Partner Support) </vt:lpstr>
      <vt:lpstr>What You Can Do </vt:lpstr>
      <vt:lpstr>State Resources and Support</vt:lpstr>
      <vt:lpstr>Quality Institute Resources and Support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Katie Richanbach</dc:creator>
  <cp:lastModifiedBy>Katie Richanbach</cp:lastModifiedBy>
  <cp:revision>93</cp:revision>
  <dcterms:created xsi:type="dcterms:W3CDTF">2026-09-14T19:09:03Z</dcterms:created>
  <dcterms:modified xsi:type="dcterms:W3CDTF">2026-10-12T14:50:02Z</dcterms:modified>
</cp:coreProperties>
</file>