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83" r:id="rId5"/>
    <p:sldId id="265" r:id="rId6"/>
    <p:sldId id="266" r:id="rId7"/>
    <p:sldId id="270" r:id="rId8"/>
    <p:sldId id="282" r:id="rId9"/>
    <p:sldId id="278" r:id="rId10"/>
    <p:sldId id="279" r:id="rId11"/>
    <p:sldId id="280" r:id="rId12"/>
    <p:sldId id="281" r:id="rId13"/>
    <p:sldId id="275" r:id="rId14"/>
    <p:sldId id="27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5380" autoAdjust="0"/>
  </p:normalViewPr>
  <p:slideViewPr>
    <p:cSldViewPr snapToGrid="0" snapToObjects="1">
      <p:cViewPr varScale="1">
        <p:scale>
          <a:sx n="105" d="100"/>
          <a:sy n="105" d="100"/>
        </p:scale>
        <p:origin x="1752" y="16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A90B-B781-4C15-A56C-E55A0A95D1EA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1471-F956-4E4D-94EF-E5FCC6ACDA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6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91471-F956-4E4D-94EF-E5FCC6ACDA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5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MH_PPT Slide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03732"/>
            <a:ext cx="7772400" cy="1182530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9579" y="2627182"/>
            <a:ext cx="6858000" cy="524097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tx2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B6187E-BFBE-4B27-BA80-B66952972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4347" y="6098279"/>
            <a:ext cx="2184605" cy="654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MH_PPT Slide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15445"/>
            <a:ext cx="7772400" cy="559220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9579" y="2317344"/>
            <a:ext cx="6858000" cy="86416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baseline="0">
                <a:solidFill>
                  <a:schemeClr val="tx2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 Line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633"/>
            <a:ext cx="7886700" cy="436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This headline is only for position</a:t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This type is for layout purposes only, it is not really intended to be read for content. The main intention here is to demonstrate size and style of typography.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This headline is only for position</a:t>
            </a:r>
          </a:p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eorgia-Bold"/>
                <a:cs typeface="Georgia-Bold"/>
              </a:rPr>
              <a:t>	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-Bold"/>
                <a:cs typeface="Georgia-Bold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Bulleted point number one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	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-Bold"/>
                <a:cs typeface="Georgia-Bold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Bulleted point number two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	• Bulleted point number three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	• Bulleted point number four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29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533643-1408-F849-97EB-1DBBD1291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60000"/>
              <a:lumOff val="40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headspace.com/covid-19" TargetMode="External"/><Relationship Id="rId7" Type="http://schemas.openxmlformats.org/officeDocument/2006/relationships/hyperlink" Target="https://www.cbtdbtassociates.com/blog/remote-resources-cope-social-distancing-self-quarantine-covid-19-2/" TargetMode="External"/><Relationship Id="rId2" Type="http://schemas.openxmlformats.org/officeDocument/2006/relationships/hyperlink" Target="https://www.tenpercent.com/coronavirussanityguid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8pqG9AXdNqA" TargetMode="External"/><Relationship Id="rId5" Type="http://schemas.openxmlformats.org/officeDocument/2006/relationships/hyperlink" Target="https://www.r4r.support/resources" TargetMode="External"/><Relationship Id="rId4" Type="http://schemas.openxmlformats.org/officeDocument/2006/relationships/hyperlink" Target="https://blog.calm.com/take-a-deep-breath" TargetMode="Externa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4843C3-1FD1-4A3F-B4E4-CDC6458B0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4626" b="34432"/>
          <a:stretch/>
        </p:blipFill>
        <p:spPr>
          <a:xfrm>
            <a:off x="0" y="-2355909"/>
            <a:ext cx="9144000" cy="8394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224"/>
            <a:ext cx="6629400" cy="1420340"/>
          </a:xfrm>
        </p:spPr>
        <p:txBody>
          <a:bodyPr>
            <a:normAutofit/>
          </a:bodyPr>
          <a:lstStyle/>
          <a:p>
            <a:r>
              <a:rPr lang="en-US" b="1" dirty="0"/>
              <a:t>COVID-19 Induced PTSD Prevention and Treatment 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81C63A-5471-4ED9-A166-64D510ACC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63" y="6038318"/>
            <a:ext cx="2535589" cy="759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2C869-B905-45A5-B646-59E62546206A}"/>
              </a:ext>
            </a:extLst>
          </p:cNvPr>
          <p:cNvSpPr txBox="1"/>
          <p:nvPr/>
        </p:nvSpPr>
        <p:spPr>
          <a:xfrm>
            <a:off x="6547101" y="4676543"/>
            <a:ext cx="2596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Prepared by 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Donald J. Parker, President</a:t>
            </a:r>
          </a:p>
          <a:p>
            <a:r>
              <a:rPr lang="en-US" sz="1400" dirty="0">
                <a:latin typeface="Georgia" panose="02040502050405020303" pitchFamily="18" charset="0"/>
              </a:rPr>
              <a:t>HM Carrier Clinic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C20D0-87A0-4397-AD4D-B4F95C0FB8F2}"/>
              </a:ext>
            </a:extLst>
          </p:cNvPr>
          <p:cNvSpPr txBox="1"/>
          <p:nvPr/>
        </p:nvSpPr>
        <p:spPr>
          <a:xfrm>
            <a:off x="146301" y="2921168"/>
            <a:ext cx="4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Jersey Health Care Quality Institute 2021 Leapfrog Conference</a:t>
            </a:r>
          </a:p>
          <a:p>
            <a:r>
              <a:rPr lang="en-US" sz="2000" dirty="0"/>
              <a:t>January 27, 2021 </a:t>
            </a:r>
          </a:p>
        </p:txBody>
      </p:sp>
    </p:spTree>
    <p:extLst>
      <p:ext uri="{BB962C8B-B14F-4D97-AF65-F5344CB8AC3E}">
        <p14:creationId xmlns:p14="http://schemas.microsoft.com/office/powerpoint/2010/main" val="48728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FD8E-1A93-4453-A3A8-077F70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04" y="356391"/>
            <a:ext cx="7886700" cy="10782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Team Member Resources for Emotional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8F6-15C0-49E3-BF38-9CB52242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1619524"/>
            <a:ext cx="8739554" cy="4438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Post Shift Stress Debriefing: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Neuropsychologists on call for debriefing of staff in  high concentration COVID-19 units.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on building group/team resilience.</a:t>
            </a:r>
          </a:p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Heartmath: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Personal instruction for system leaders using mind body training to improve stress management an health.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Team Member Benefits Redesign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4153-EF27-4D61-9486-168ACA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FD8E-1A93-4453-A3A8-077F70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04" y="254578"/>
            <a:ext cx="7886700" cy="10782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Team Member Resources for Emotional Well-Being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8F6-15C0-49E3-BF38-9CB52242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4" y="1281775"/>
            <a:ext cx="8739554" cy="4720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Team Mate Benefits Redesign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Eliminate co-pays for Behavioral Health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Expand panels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Engage all system Behavioral Health providers in insurance panels</a:t>
            </a:r>
          </a:p>
          <a:p>
            <a:pPr>
              <a:lnSpc>
                <a:spcPct val="100000"/>
              </a:lnSpc>
            </a:pPr>
            <a:r>
              <a:rPr lang="en-US" sz="22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Mental Health First Aid:</a:t>
            </a:r>
          </a:p>
          <a:p>
            <a:pPr marL="914400" indent="-914400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Training management team in Mental Health First Aid to assist in identification, management and referral of teammates experiencing behavioral issues. </a:t>
            </a:r>
          </a:p>
          <a:p>
            <a:pPr>
              <a:lnSpc>
                <a:spcPct val="100000"/>
              </a:lnSpc>
            </a:pPr>
            <a:r>
              <a:rPr lang="en-US" sz="22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Mind at Work:</a:t>
            </a:r>
          </a:p>
          <a:p>
            <a:pPr marL="914400" indent="-914400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Engaging the entire health system in eliminating the stigma associated with mental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4153-EF27-4D61-9486-168ACA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1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FD8E-1A93-4453-A3A8-077F70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04" y="356391"/>
            <a:ext cx="7886700" cy="10782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Resources for our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8F6-15C0-49E3-BF38-9CB52242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1434657"/>
            <a:ext cx="8739554" cy="420414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Behavioral Health Urgent Care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Telepsychiatry Visits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Integrative Strategies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New Technologies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Hypothalamic Stimulation 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Acoustical Stimulation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Electronic Acupuncture Assisted Detox</a:t>
            </a:r>
          </a:p>
          <a:p>
            <a:pPr marL="11430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Voice Recognition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4153-EF27-4D61-9486-168ACA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EFD29-4E7A-43FD-BE3A-2FD80CA1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771" y="3429000"/>
            <a:ext cx="1591713" cy="1591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D4E25-386F-402A-AC16-051239C3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17" y="1772686"/>
            <a:ext cx="2211265" cy="16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93E09-9C90-401B-A3C1-0E07AAE0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FF30B-DC58-45A6-83B7-645164F69181}"/>
              </a:ext>
            </a:extLst>
          </p:cNvPr>
          <p:cNvSpPr/>
          <p:nvPr/>
        </p:nvSpPr>
        <p:spPr>
          <a:xfrm>
            <a:off x="458983" y="240804"/>
            <a:ext cx="64565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ADDITIONAL RESOURCES</a:t>
            </a:r>
          </a:p>
          <a:p>
            <a:pPr marL="111125" indent="-111125"/>
            <a:r>
              <a:rPr lang="en-US" dirty="0"/>
              <a:t>▪ </a:t>
            </a:r>
            <a:r>
              <a:rPr lang="en-US" sz="1600" dirty="0"/>
              <a:t>Ten Percent Corona Virus Sanity Guide     </a:t>
            </a:r>
            <a:r>
              <a:rPr lang="en-US" sz="1600" dirty="0">
                <a:hlinkClick r:id="rId2"/>
              </a:rPr>
              <a:t>https://www.tenpercent.com/coronavirussanityguide</a:t>
            </a:r>
            <a:endParaRPr lang="en-US" sz="1600" dirty="0"/>
          </a:p>
          <a:p>
            <a:pPr marL="111125" indent="-111125"/>
            <a:endParaRPr lang="en-US" sz="1600" dirty="0"/>
          </a:p>
          <a:p>
            <a:pPr marL="111125"/>
            <a:r>
              <a:rPr lang="en-US" sz="1600" dirty="0"/>
              <a:t>▪ Headspace</a:t>
            </a:r>
          </a:p>
          <a:p>
            <a:pPr marL="111125"/>
            <a:r>
              <a:rPr lang="en-US" sz="1600" dirty="0">
                <a:hlinkClick r:id="rId3"/>
              </a:rPr>
              <a:t>https://www.headspace.com/covid-19</a:t>
            </a:r>
            <a:endParaRPr lang="en-US" sz="1600" dirty="0"/>
          </a:p>
          <a:p>
            <a:pPr marL="111125"/>
            <a:endParaRPr lang="en-US" sz="1600" dirty="0"/>
          </a:p>
          <a:p>
            <a:pPr marL="111125"/>
            <a:r>
              <a:rPr lang="en-US" sz="1600" dirty="0"/>
              <a:t>▪ Calm</a:t>
            </a:r>
          </a:p>
          <a:p>
            <a:pPr marL="111125"/>
            <a:r>
              <a:rPr lang="en-US" sz="1600" dirty="0">
                <a:hlinkClick r:id="rId4"/>
              </a:rPr>
              <a:t>https://blog.calm.com/take-a-deep-breath</a:t>
            </a:r>
            <a:endParaRPr lang="en-US" sz="1600" dirty="0"/>
          </a:p>
          <a:p>
            <a:pPr marL="111125"/>
            <a:endParaRPr lang="en-US" sz="1600" dirty="0"/>
          </a:p>
          <a:p>
            <a:pPr marL="111125"/>
            <a:r>
              <a:rPr lang="en-US" sz="1600" dirty="0"/>
              <a:t>▪ Psychological First Aid</a:t>
            </a:r>
          </a:p>
          <a:p>
            <a:pPr marL="111125"/>
            <a:r>
              <a:rPr lang="en-US" sz="1600" dirty="0">
                <a:hlinkClick r:id="rId5"/>
              </a:rPr>
              <a:t>https://www.r4r.support/resources</a:t>
            </a:r>
            <a:endParaRPr lang="en-US" sz="1600" dirty="0"/>
          </a:p>
          <a:p>
            <a:pPr marL="111125"/>
            <a:endParaRPr lang="en-US" sz="1600" dirty="0"/>
          </a:p>
          <a:p>
            <a:pPr marL="111125"/>
            <a:r>
              <a:rPr lang="da-DK" sz="1600" dirty="0"/>
              <a:t>▪ Meditation for Leadership</a:t>
            </a:r>
          </a:p>
          <a:p>
            <a:pPr marL="111125"/>
            <a:r>
              <a:rPr lang="da-DK" sz="1600" dirty="0">
                <a:hlinkClick r:id="rId6"/>
              </a:rPr>
              <a:t>https://youtu.be/8pqG9AXdNqA</a:t>
            </a:r>
            <a:endParaRPr lang="da-DK" sz="1600" dirty="0"/>
          </a:p>
          <a:p>
            <a:pPr marL="111125"/>
            <a:endParaRPr lang="da-DK" sz="1600" dirty="0"/>
          </a:p>
          <a:p>
            <a:pPr marL="111125"/>
            <a:r>
              <a:rPr lang="en-US" sz="1600" dirty="0"/>
              <a:t>▪ Coping with Stress During COVID-19</a:t>
            </a:r>
          </a:p>
          <a:p>
            <a:pPr marL="111125"/>
            <a:r>
              <a:rPr lang="en-US" sz="1600" dirty="0">
                <a:hlinkClick r:id="rId7"/>
              </a:rPr>
              <a:t>https://www.cbtdbtassociates.com/blog/remote-resources-cope-social-distancing-self-quarantine-covid-19-2/</a:t>
            </a:r>
            <a:endParaRPr lang="en-US" sz="1600" dirty="0"/>
          </a:p>
          <a:p>
            <a:pPr marL="111125"/>
            <a:endParaRPr lang="da-DK" sz="1600" dirty="0"/>
          </a:p>
          <a:p>
            <a:pPr marL="111125"/>
            <a:r>
              <a:rPr lang="en-US" sz="1600" dirty="0"/>
              <a:t>▪ NJ Mental Health Cares</a:t>
            </a:r>
          </a:p>
          <a:p>
            <a:pPr marL="234950"/>
            <a:r>
              <a:rPr lang="en-US" sz="1600" dirty="0"/>
              <a:t>1-866-202-HELP (4357)</a:t>
            </a:r>
          </a:p>
          <a:p>
            <a:pPr marL="111125"/>
            <a:endParaRPr lang="en-US" dirty="0"/>
          </a:p>
          <a:p>
            <a:pPr marL="111125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DFA85-9AFB-4BCF-ACCA-5C0FAA02E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075" y="923174"/>
            <a:ext cx="3616876" cy="3610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14686-210D-442C-98E7-FDA3E0186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435" y="6037162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19B368-157A-430D-86EF-41DBF2BB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20"/>
          <a:stretch/>
        </p:blipFill>
        <p:spPr>
          <a:xfrm>
            <a:off x="0" y="249879"/>
            <a:ext cx="9144000" cy="57976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D0ABB-6FCB-4592-8DBF-6243B255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9CFDA-6CF8-414C-82E9-E6EA9B4A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75" y="2338321"/>
            <a:ext cx="6364449" cy="1516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3633C-0FC2-426B-A9B7-BC726083B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395" y="6047573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2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11F3-AB01-4B3F-8001-EDB80423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1" y="664554"/>
            <a:ext cx="7886700" cy="4636142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1800" dirty="0"/>
              <a:t>Breathing labored, shallow</a:t>
            </a:r>
          </a:p>
          <a:p>
            <a:pPr marL="166688"/>
            <a:r>
              <a:rPr lang="en-US" sz="1800" dirty="0"/>
              <a:t>breaks the cadence of quiet sleep</a:t>
            </a:r>
          </a:p>
          <a:p>
            <a:pPr marL="166688"/>
            <a:r>
              <a:rPr lang="en-US" sz="1800" dirty="0"/>
              <a:t>fever and pain punch different clocks…</a:t>
            </a:r>
          </a:p>
          <a:p>
            <a:pPr marL="166688"/>
            <a:r>
              <a:rPr lang="en-US" sz="1800" dirty="0"/>
              <a:t>fluid streams in weathered arms</a:t>
            </a:r>
          </a:p>
          <a:p>
            <a:pPr marL="166688"/>
            <a:r>
              <a:rPr lang="en-US" sz="1800" dirty="0"/>
              <a:t>to kill the parasite invading</a:t>
            </a:r>
          </a:p>
          <a:p>
            <a:pPr marL="166688"/>
            <a:r>
              <a:rPr lang="en-US" sz="1800" dirty="0"/>
              <a:t>I look over my domain of 88 beds</a:t>
            </a:r>
          </a:p>
          <a:p>
            <a:pPr marL="166688"/>
            <a:r>
              <a:rPr lang="en-US" sz="1800" dirty="0"/>
              <a:t>always full, and I wonder about a lot of things</a:t>
            </a:r>
          </a:p>
          <a:p>
            <a:pPr marL="166688"/>
            <a:r>
              <a:rPr lang="en-US" sz="1800" dirty="0"/>
              <a:t>Night and darkness always do that”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2EA2-C54D-491F-94E4-C845EB2F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42996"/>
            <a:ext cx="2057400" cy="365125"/>
          </a:xfrm>
        </p:spPr>
        <p:txBody>
          <a:bodyPr/>
          <a:lstStyle/>
          <a:p>
            <a:fld id="{AF533643-1408-F849-97EB-1DBBD1291AD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30EC4-65F0-4B84-83C5-FCFA599F79E6}"/>
              </a:ext>
            </a:extLst>
          </p:cNvPr>
          <p:cNvSpPr txBox="1"/>
          <p:nvPr/>
        </p:nvSpPr>
        <p:spPr>
          <a:xfrm>
            <a:off x="227206" y="4754791"/>
            <a:ext cx="265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Trew</a:t>
            </a:r>
          </a:p>
          <a:p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7C319-73E9-4B30-B133-E6613FF9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50" y="5576"/>
            <a:ext cx="4102050" cy="59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9B8C5-6FA8-40F1-A85F-5D30869D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A4F05-C8AF-40FE-BEF1-9B4E48EB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00" t="7401" r="1000" b="-12320"/>
          <a:stretch/>
        </p:blipFill>
        <p:spPr>
          <a:xfrm>
            <a:off x="0" y="731520"/>
            <a:ext cx="9144000" cy="585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01B4F-8E8D-4BF8-81BB-7829EF27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75" y="6047573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42719-5401-4E1E-B1B3-4A60A7A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338F8-597B-4781-A826-47A2C5E6A6E8}"/>
              </a:ext>
            </a:extLst>
          </p:cNvPr>
          <p:cNvSpPr txBox="1"/>
          <p:nvPr/>
        </p:nvSpPr>
        <p:spPr>
          <a:xfrm>
            <a:off x="128016" y="249879"/>
            <a:ext cx="859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Quotes from the Front Line:</a:t>
            </a:r>
          </a:p>
          <a:p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Emotional Impact and Safety Concerns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CA1453-69CB-48EE-BDE4-2DF6F850CC1E}"/>
              </a:ext>
            </a:extLst>
          </p:cNvPr>
          <p:cNvCxnSpPr/>
          <p:nvPr/>
        </p:nvCxnSpPr>
        <p:spPr>
          <a:xfrm flipV="1">
            <a:off x="292608" y="1508760"/>
            <a:ext cx="8430768" cy="645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A8526C0-1CE8-4B2B-95E9-BDC85F84BECA}"/>
              </a:ext>
            </a:extLst>
          </p:cNvPr>
          <p:cNvSpPr/>
          <p:nvPr/>
        </p:nvSpPr>
        <p:spPr>
          <a:xfrm>
            <a:off x="438912" y="1863113"/>
            <a:ext cx="3611880" cy="1267908"/>
          </a:xfrm>
          <a:prstGeom prst="wedgeRectCallout">
            <a:avLst>
              <a:gd name="adj1" fmla="val -20074"/>
              <a:gd name="adj2" fmla="val 841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3DA68-812E-493E-A70E-2EB9310C87B4}"/>
              </a:ext>
            </a:extLst>
          </p:cNvPr>
          <p:cNvSpPr txBox="1"/>
          <p:nvPr/>
        </p:nvSpPr>
        <p:spPr>
          <a:xfrm>
            <a:off x="594360" y="2035402"/>
            <a:ext cx="345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 wouldn’t be able to live with myself if someone I love got sick because of me.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BE2576B-2684-4034-B66D-A502E235849B}"/>
              </a:ext>
            </a:extLst>
          </p:cNvPr>
          <p:cNvSpPr/>
          <p:nvPr/>
        </p:nvSpPr>
        <p:spPr>
          <a:xfrm>
            <a:off x="805819" y="3814150"/>
            <a:ext cx="3895342" cy="1660953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D4652-2FB3-4886-8713-71426155D0EF}"/>
              </a:ext>
            </a:extLst>
          </p:cNvPr>
          <p:cNvSpPr txBox="1"/>
          <p:nvPr/>
        </p:nvSpPr>
        <p:spPr>
          <a:xfrm>
            <a:off x="1216152" y="4217372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I’m having a hard time sleeping.  I keep waking up dreading going into work.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FB6A6D9-3BB2-4D4F-90EA-E9713402CD6E}"/>
              </a:ext>
            </a:extLst>
          </p:cNvPr>
          <p:cNvSpPr/>
          <p:nvPr/>
        </p:nvSpPr>
        <p:spPr>
          <a:xfrm>
            <a:off x="5102352" y="1760198"/>
            <a:ext cx="3621024" cy="32523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62DA8-3F94-41B1-A010-64DA7132ED3A}"/>
              </a:ext>
            </a:extLst>
          </p:cNvPr>
          <p:cNvSpPr txBox="1"/>
          <p:nvPr/>
        </p:nvSpPr>
        <p:spPr>
          <a:xfrm>
            <a:off x="5404104" y="2093714"/>
            <a:ext cx="3147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 am in one of the “high risk” groups.  I woke up every morning  searching for some indication that I might have this virus.  I count the days from when I could have last been exposed.  Then I go to work again and start from the beginning.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EAE52A-13C6-452D-AE69-C49A5D0F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37" y="6047573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1DCBF-734B-4715-81A5-0BB39F1E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C339D-B056-4442-9A83-90138048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51"/>
            <a:ext cx="9144000" cy="5644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B3B0C-13F6-4E3B-989D-980581C0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75" y="6047573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6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F0A13-ED6E-4A07-8C70-71F668CA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59A50-DEDF-4FC9-AD6E-F5FB9783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"/>
            <a:ext cx="9144000" cy="5707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97FC50-4755-4A81-BFBB-BAAD172AA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72" y="6047573"/>
            <a:ext cx="25361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3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C65B4-97D0-4B99-A290-00AF10C0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7" b="17493"/>
          <a:stretch/>
        </p:blipFill>
        <p:spPr>
          <a:xfrm>
            <a:off x="3248526" y="809261"/>
            <a:ext cx="5895474" cy="5124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8360E-B87D-4B00-A09D-30E586E3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7"/>
            <a:ext cx="7886700" cy="1078266"/>
          </a:xfrm>
        </p:spPr>
        <p:txBody>
          <a:bodyPr>
            <a:normAutofit fontScale="90000"/>
          </a:bodyPr>
          <a:lstStyle/>
          <a:p>
            <a:r>
              <a:rPr lang="en-US" dirty="0"/>
              <a:t>Toolkit for Emotional Coping for Healthcare Staff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E3AC-1B33-4C4E-A74D-2FFA37DC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5" y="1335855"/>
            <a:ext cx="7886700" cy="445864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Learn and use evidence-based tools for coping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Tools are based on: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Cognitive-behavioral therapy skills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Skills for groups and families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Self Help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24 hr. – 7 day a week Access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Customized care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Reducing barriers to Access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De-stigmatization of Behavioral Health </a:t>
            </a:r>
          </a:p>
          <a:p>
            <a:pPr marL="855663" lvl="1" indent="-398463">
              <a:buFont typeface="Wingdings" panose="05000000000000000000" pitchFamily="2" charset="2"/>
              <a:buChar char="§"/>
            </a:pPr>
            <a:r>
              <a:rPr lang="en-US" dirty="0"/>
              <a:t>Strengths based strategies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0DDD1-D146-4B3F-A834-126D1DEF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1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FD8E-1A93-4453-A3A8-077F70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2" y="365127"/>
            <a:ext cx="8144607" cy="107826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Hackensack Meridian Health COVID-19 Team Member Resources for Emotional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8F6-15C0-49E3-BF38-9CB52242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15" y="1693805"/>
            <a:ext cx="8569569" cy="389810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Health System Chief Wellness Officer- Dr. Amy Frieman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Employee Assistance Program – Life Solutions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Care Program – Confidential support program for team members and physicians 24-hour hotline maintained by volunteers for Behavioral Health CTS.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Coping with COVID talks – Behavioral Health CTS volunteers lead group session focused on evidence-based technologies to build resilience tailored for groups and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4153-EF27-4D61-9486-168ACA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FD8E-1A93-4453-A3A8-077F70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04" y="356391"/>
            <a:ext cx="7886700" cy="10782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Team Member Resources for Emotional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8F6-15C0-49E3-BF38-9CB52242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1454409"/>
            <a:ext cx="8739554" cy="44891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Bravowell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 Stress reduction, home workouts, nutritional counseling, finances and more designed for tablet or smartphone access.</a:t>
            </a:r>
          </a:p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Virtual Integrative Health and Medicine Visits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Health Psychologist consultations (live or telephonic) focused on preventing/managing burnout and PTSD.</a:t>
            </a:r>
          </a:p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Caring for Self Series: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Mindful Moment Meditation- 7 days, 5 live sessions a day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Self Care Series – 5 days, 3 sessions a day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Integrative Nutrition – 7 day virtual appointment with Integrative Nutritionist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4153-EF27-4D61-9486-168ACAD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43-1408-F849-97EB-1DBBD1291A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339"/>
      </p:ext>
    </p:extLst>
  </p:cSld>
  <p:clrMapOvr>
    <a:masterClrMapping/>
  </p:clrMapOvr>
</p:sld>
</file>

<file path=ppt/theme/theme1.xml><?xml version="1.0" encoding="utf-8"?>
<a:theme xmlns:a="http://schemas.openxmlformats.org/drawingml/2006/main" name="HMH-Whi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H-Blue" id="{1590A865-0721-A449-8C64-759FEDC94FF6}" vid="{CD41AA0C-7D34-5841-80BF-FC65E8332D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HMH ppt_white </Template>
  <TotalTime>3555</TotalTime>
  <Words>658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Georgia-Bold</vt:lpstr>
      <vt:lpstr>Wingdings</vt:lpstr>
      <vt:lpstr>HMH-White</vt:lpstr>
      <vt:lpstr>COVID-19 Induced PTSD Prevention and Treatment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Toolkit for Emotional Coping for Healthcare Staff </vt:lpstr>
      <vt:lpstr>Hackensack Meridian Health COVID-19 Team Member Resources for Emotional Well-Being</vt:lpstr>
      <vt:lpstr>COVID-19 Team Member Resources for Emotional Well-Being</vt:lpstr>
      <vt:lpstr>COVID-19 Team Member Resources for Emotional Well-Being</vt:lpstr>
      <vt:lpstr>COVID-19 Team Member Resources for Emotional Well-Being</vt:lpstr>
      <vt:lpstr>New Resources for our Patients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Health CTS  Post COVID-19 Recovery Plan</dc:title>
  <dc:creator>Linda Cammarano</dc:creator>
  <cp:lastModifiedBy>Cammarano, Linda</cp:lastModifiedBy>
  <cp:revision>86</cp:revision>
  <cp:lastPrinted>2021-01-18T21:31:04Z</cp:lastPrinted>
  <dcterms:created xsi:type="dcterms:W3CDTF">2020-05-27T22:04:37Z</dcterms:created>
  <dcterms:modified xsi:type="dcterms:W3CDTF">2021-01-18T21:32:39Z</dcterms:modified>
</cp:coreProperties>
</file>